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06" r:id="rId1"/>
  </p:sldMasterIdLst>
  <p:sldIdLst>
    <p:sldId id="273" r:id="rId2"/>
    <p:sldId id="258" r:id="rId3"/>
    <p:sldId id="276" r:id="rId4"/>
    <p:sldId id="268" r:id="rId5"/>
    <p:sldId id="270" r:id="rId6"/>
    <p:sldId id="271" r:id="rId7"/>
    <p:sldId id="259" r:id="rId8"/>
    <p:sldId id="260" r:id="rId9"/>
    <p:sldId id="264" r:id="rId10"/>
    <p:sldId id="265" r:id="rId11"/>
    <p:sldId id="267" r:id="rId12"/>
    <p:sldId id="266" r:id="rId13"/>
    <p:sldId id="269"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87"/>
  </p:normalViewPr>
  <p:slideViewPr>
    <p:cSldViewPr snapToGrid="0">
      <p:cViewPr varScale="1">
        <p:scale>
          <a:sx n="104" d="100"/>
          <a:sy n="104" d="100"/>
        </p:scale>
        <p:origin x="896" y="2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_rels/data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svg"/><Relationship Id="rId1" Type="http://schemas.openxmlformats.org/officeDocument/2006/relationships/image" Target="../media/image9.png"/><Relationship Id="rId4" Type="http://schemas.openxmlformats.org/officeDocument/2006/relationships/image" Target="../media/image12.svg"/></Relationships>
</file>

<file path=ppt/diagrams/_rels/data2.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svg"/><Relationship Id="rId1" Type="http://schemas.openxmlformats.org/officeDocument/2006/relationships/image" Target="../media/image13.png"/><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svg"/><Relationship Id="rId1" Type="http://schemas.openxmlformats.org/officeDocument/2006/relationships/image" Target="../media/image9.png"/><Relationship Id="rId4" Type="http://schemas.openxmlformats.org/officeDocument/2006/relationships/image" Target="../media/image12.svg"/></Relationships>
</file>

<file path=ppt/diagrams/_rels/drawing2.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svg"/><Relationship Id="rId1" Type="http://schemas.openxmlformats.org/officeDocument/2006/relationships/image" Target="../media/image13.png"/><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_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dgm:fillClrLst>
    <dgm:linClrLst meth="repeat">
      <a:schemeClr val="lt1">
        <a:alpha val="0"/>
      </a:schemeClr>
    </dgm:linClrLst>
    <dgm:effectClrLst/>
    <dgm:txLinClrLst/>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658EEED-3D45-4010-9C50-AD6689412031}"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8F68338E-697C-4131-B9A8-1DBBBE601776}">
      <dgm:prSet/>
      <dgm:spPr/>
      <dgm:t>
        <a:bodyPr/>
        <a:lstStyle/>
        <a:p>
          <a:pPr>
            <a:lnSpc>
              <a:spcPct val="100000"/>
            </a:lnSpc>
          </a:pPr>
          <a:r>
            <a:rPr lang="en-US" b="1" i="1"/>
            <a:t>Flat and Flat-mates</a:t>
          </a:r>
          <a:endParaRPr lang="en-US"/>
        </a:p>
      </dgm:t>
    </dgm:pt>
    <dgm:pt modelId="{0CFC256D-5A7B-413D-BA56-751CBBFDED6B}" type="parTrans" cxnId="{08EB9877-D9D8-4514-B912-B8E9F43ADC8A}">
      <dgm:prSet/>
      <dgm:spPr/>
      <dgm:t>
        <a:bodyPr/>
        <a:lstStyle/>
        <a:p>
          <a:endParaRPr lang="en-US"/>
        </a:p>
      </dgm:t>
    </dgm:pt>
    <dgm:pt modelId="{69782D84-B559-488B-BF34-6A64D564C584}" type="sibTrans" cxnId="{08EB9877-D9D8-4514-B912-B8E9F43ADC8A}">
      <dgm:prSet/>
      <dgm:spPr/>
      <dgm:t>
        <a:bodyPr/>
        <a:lstStyle/>
        <a:p>
          <a:endParaRPr lang="en-US"/>
        </a:p>
      </dgm:t>
    </dgm:pt>
    <dgm:pt modelId="{40D0DD48-AC0A-42AD-B6D6-166EEC5EE592}">
      <dgm:prSet/>
      <dgm:spPr/>
      <dgm:t>
        <a:bodyPr/>
        <a:lstStyle/>
        <a:p>
          <a:pPr>
            <a:lnSpc>
              <a:spcPct val="100000"/>
            </a:lnSpc>
          </a:pPr>
          <a:r>
            <a:rPr lang="en-US" b="1"/>
            <a:t>One stop solution to your housing needs as an international student in the US.</a:t>
          </a:r>
          <a:endParaRPr lang="en-US"/>
        </a:p>
      </dgm:t>
    </dgm:pt>
    <dgm:pt modelId="{CA187FE7-E4CF-4B83-86FB-ECCE17926742}" type="parTrans" cxnId="{1D5C749B-4C67-4FAD-8F2D-B4062F2B9779}">
      <dgm:prSet/>
      <dgm:spPr/>
      <dgm:t>
        <a:bodyPr/>
        <a:lstStyle/>
        <a:p>
          <a:endParaRPr lang="en-US"/>
        </a:p>
      </dgm:t>
    </dgm:pt>
    <dgm:pt modelId="{5043D093-36F6-4B35-BDEE-37D38F1E5699}" type="sibTrans" cxnId="{1D5C749B-4C67-4FAD-8F2D-B4062F2B9779}">
      <dgm:prSet/>
      <dgm:spPr/>
      <dgm:t>
        <a:bodyPr/>
        <a:lstStyle/>
        <a:p>
          <a:endParaRPr lang="en-US"/>
        </a:p>
      </dgm:t>
    </dgm:pt>
    <dgm:pt modelId="{504944D3-3E0D-4226-B7FE-24DEBCE60B22}" type="pres">
      <dgm:prSet presAssocID="{1658EEED-3D45-4010-9C50-AD6689412031}" presName="root" presStyleCnt="0">
        <dgm:presLayoutVars>
          <dgm:dir/>
          <dgm:resizeHandles val="exact"/>
        </dgm:presLayoutVars>
      </dgm:prSet>
      <dgm:spPr/>
    </dgm:pt>
    <dgm:pt modelId="{8D4B108B-3121-4443-BAA3-9445BCD909F1}" type="pres">
      <dgm:prSet presAssocID="{8F68338E-697C-4131-B9A8-1DBBBE601776}" presName="compNode" presStyleCnt="0"/>
      <dgm:spPr/>
    </dgm:pt>
    <dgm:pt modelId="{6CC3CA3A-FDF0-492C-9B54-2799CFF9DC84}" type="pres">
      <dgm:prSet presAssocID="{8F68338E-697C-4131-B9A8-1DBBBE601776}" presName="bgRect" presStyleLbl="bgShp" presStyleIdx="0" presStyleCnt="2"/>
      <dgm:spPr>
        <a:solidFill>
          <a:schemeClr val="accent1">
            <a:lumMod val="20000"/>
            <a:lumOff val="80000"/>
          </a:schemeClr>
        </a:solidFill>
      </dgm:spPr>
    </dgm:pt>
    <dgm:pt modelId="{723986CD-6A9F-4CCA-9BDA-39B9A8A8A876}" type="pres">
      <dgm:prSet presAssocID="{8F68338E-697C-4131-B9A8-1DBBBE601776}"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Shamrock"/>
        </a:ext>
      </dgm:extLst>
    </dgm:pt>
    <dgm:pt modelId="{A1D6C817-EA0C-418E-BF4E-12F97374B183}" type="pres">
      <dgm:prSet presAssocID="{8F68338E-697C-4131-B9A8-1DBBBE601776}" presName="spaceRect" presStyleCnt="0"/>
      <dgm:spPr/>
    </dgm:pt>
    <dgm:pt modelId="{31FE2746-B8E7-4DA8-B7A7-75EB3EB26A1F}" type="pres">
      <dgm:prSet presAssocID="{8F68338E-697C-4131-B9A8-1DBBBE601776}" presName="parTx" presStyleLbl="revTx" presStyleIdx="0" presStyleCnt="2">
        <dgm:presLayoutVars>
          <dgm:chMax val="0"/>
          <dgm:chPref val="0"/>
        </dgm:presLayoutVars>
      </dgm:prSet>
      <dgm:spPr/>
    </dgm:pt>
    <dgm:pt modelId="{4AD786A2-92B1-4CA9-8642-BB395BE6F50A}" type="pres">
      <dgm:prSet presAssocID="{69782D84-B559-488B-BF34-6A64D564C584}" presName="sibTrans" presStyleCnt="0"/>
      <dgm:spPr/>
    </dgm:pt>
    <dgm:pt modelId="{15D1412B-DA99-4750-B502-06B6987FDCB0}" type="pres">
      <dgm:prSet presAssocID="{40D0DD48-AC0A-42AD-B6D6-166EEC5EE592}" presName="compNode" presStyleCnt="0"/>
      <dgm:spPr/>
    </dgm:pt>
    <dgm:pt modelId="{2269C2A3-EFAC-4E80-A1D5-210DCD161484}" type="pres">
      <dgm:prSet presAssocID="{40D0DD48-AC0A-42AD-B6D6-166EEC5EE592}" presName="bgRect" presStyleLbl="bgShp" presStyleIdx="1" presStyleCnt="2"/>
      <dgm:spPr>
        <a:solidFill>
          <a:schemeClr val="accent1">
            <a:lumMod val="20000"/>
            <a:lumOff val="80000"/>
          </a:schemeClr>
        </a:solidFill>
      </dgm:spPr>
    </dgm:pt>
    <dgm:pt modelId="{7250DEF2-B6E4-46ED-B8A9-BDC3EA15CC32}" type="pres">
      <dgm:prSet presAssocID="{40D0DD48-AC0A-42AD-B6D6-166EEC5EE592}"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House"/>
        </a:ext>
      </dgm:extLst>
    </dgm:pt>
    <dgm:pt modelId="{6A167E6B-31DF-4F13-A5DF-957D493EA7E4}" type="pres">
      <dgm:prSet presAssocID="{40D0DD48-AC0A-42AD-B6D6-166EEC5EE592}" presName="spaceRect" presStyleCnt="0"/>
      <dgm:spPr/>
    </dgm:pt>
    <dgm:pt modelId="{359FB7E0-BA7F-4730-99B8-9451D90B84EE}" type="pres">
      <dgm:prSet presAssocID="{40D0DD48-AC0A-42AD-B6D6-166EEC5EE592}" presName="parTx" presStyleLbl="revTx" presStyleIdx="1" presStyleCnt="2">
        <dgm:presLayoutVars>
          <dgm:chMax val="0"/>
          <dgm:chPref val="0"/>
        </dgm:presLayoutVars>
      </dgm:prSet>
      <dgm:spPr/>
    </dgm:pt>
  </dgm:ptLst>
  <dgm:cxnLst>
    <dgm:cxn modelId="{8E4B0148-D99C-49C1-AD32-09004A2309EA}" type="presOf" srcId="{40D0DD48-AC0A-42AD-B6D6-166EEC5EE592}" destId="{359FB7E0-BA7F-4730-99B8-9451D90B84EE}" srcOrd="0" destOrd="0" presId="urn:microsoft.com/office/officeart/2018/2/layout/IconVerticalSolidList"/>
    <dgm:cxn modelId="{C76C3F55-1EA9-45B4-93A1-2E4DB1CE6EC9}" type="presOf" srcId="{8F68338E-697C-4131-B9A8-1DBBBE601776}" destId="{31FE2746-B8E7-4DA8-B7A7-75EB3EB26A1F}" srcOrd="0" destOrd="0" presId="urn:microsoft.com/office/officeart/2018/2/layout/IconVerticalSolidList"/>
    <dgm:cxn modelId="{08EB9877-D9D8-4514-B912-B8E9F43ADC8A}" srcId="{1658EEED-3D45-4010-9C50-AD6689412031}" destId="{8F68338E-697C-4131-B9A8-1DBBBE601776}" srcOrd="0" destOrd="0" parTransId="{0CFC256D-5A7B-413D-BA56-751CBBFDED6B}" sibTransId="{69782D84-B559-488B-BF34-6A64D564C584}"/>
    <dgm:cxn modelId="{1D5C749B-4C67-4FAD-8F2D-B4062F2B9779}" srcId="{1658EEED-3D45-4010-9C50-AD6689412031}" destId="{40D0DD48-AC0A-42AD-B6D6-166EEC5EE592}" srcOrd="1" destOrd="0" parTransId="{CA187FE7-E4CF-4B83-86FB-ECCE17926742}" sibTransId="{5043D093-36F6-4B35-BDEE-37D38F1E5699}"/>
    <dgm:cxn modelId="{D3A069A1-1369-45CC-BE8C-3911F27A6E5A}" type="presOf" srcId="{1658EEED-3D45-4010-9C50-AD6689412031}" destId="{504944D3-3E0D-4226-B7FE-24DEBCE60B22}" srcOrd="0" destOrd="0" presId="urn:microsoft.com/office/officeart/2018/2/layout/IconVerticalSolidList"/>
    <dgm:cxn modelId="{BB781CE2-9231-4E57-A76E-33C4E9C66307}" type="presParOf" srcId="{504944D3-3E0D-4226-B7FE-24DEBCE60B22}" destId="{8D4B108B-3121-4443-BAA3-9445BCD909F1}" srcOrd="0" destOrd="0" presId="urn:microsoft.com/office/officeart/2018/2/layout/IconVerticalSolidList"/>
    <dgm:cxn modelId="{FE77254F-7995-41B4-A428-010A333F3676}" type="presParOf" srcId="{8D4B108B-3121-4443-BAA3-9445BCD909F1}" destId="{6CC3CA3A-FDF0-492C-9B54-2799CFF9DC84}" srcOrd="0" destOrd="0" presId="urn:microsoft.com/office/officeart/2018/2/layout/IconVerticalSolidList"/>
    <dgm:cxn modelId="{CCA4056F-F721-4B4E-A4A8-01F9D83EEC95}" type="presParOf" srcId="{8D4B108B-3121-4443-BAA3-9445BCD909F1}" destId="{723986CD-6A9F-4CCA-9BDA-39B9A8A8A876}" srcOrd="1" destOrd="0" presId="urn:microsoft.com/office/officeart/2018/2/layout/IconVerticalSolidList"/>
    <dgm:cxn modelId="{CB712C71-3952-4F0D-AC7E-23CB7FA53C09}" type="presParOf" srcId="{8D4B108B-3121-4443-BAA3-9445BCD909F1}" destId="{A1D6C817-EA0C-418E-BF4E-12F97374B183}" srcOrd="2" destOrd="0" presId="urn:microsoft.com/office/officeart/2018/2/layout/IconVerticalSolidList"/>
    <dgm:cxn modelId="{BE4B99AA-9EDF-430E-A533-711363B781F7}" type="presParOf" srcId="{8D4B108B-3121-4443-BAA3-9445BCD909F1}" destId="{31FE2746-B8E7-4DA8-B7A7-75EB3EB26A1F}" srcOrd="3" destOrd="0" presId="urn:microsoft.com/office/officeart/2018/2/layout/IconVerticalSolidList"/>
    <dgm:cxn modelId="{4C1D7B8B-C912-448D-BAB8-CDEF33386E18}" type="presParOf" srcId="{504944D3-3E0D-4226-B7FE-24DEBCE60B22}" destId="{4AD786A2-92B1-4CA9-8642-BB395BE6F50A}" srcOrd="1" destOrd="0" presId="urn:microsoft.com/office/officeart/2018/2/layout/IconVerticalSolidList"/>
    <dgm:cxn modelId="{94022C37-ADF4-4CEB-8125-10DACA7DE249}" type="presParOf" srcId="{504944D3-3E0D-4226-B7FE-24DEBCE60B22}" destId="{15D1412B-DA99-4750-B502-06B6987FDCB0}" srcOrd="2" destOrd="0" presId="urn:microsoft.com/office/officeart/2018/2/layout/IconVerticalSolidList"/>
    <dgm:cxn modelId="{2004CAE3-54D3-42ED-BA08-491C85CFC420}" type="presParOf" srcId="{15D1412B-DA99-4750-B502-06B6987FDCB0}" destId="{2269C2A3-EFAC-4E80-A1D5-210DCD161484}" srcOrd="0" destOrd="0" presId="urn:microsoft.com/office/officeart/2018/2/layout/IconVerticalSolidList"/>
    <dgm:cxn modelId="{13CD7745-E9C0-4A60-94C4-9A28DC1072FD}" type="presParOf" srcId="{15D1412B-DA99-4750-B502-06B6987FDCB0}" destId="{7250DEF2-B6E4-46ED-B8A9-BDC3EA15CC32}" srcOrd="1" destOrd="0" presId="urn:microsoft.com/office/officeart/2018/2/layout/IconVerticalSolidList"/>
    <dgm:cxn modelId="{21FBC049-922A-4883-AAC6-9D979930471C}" type="presParOf" srcId="{15D1412B-DA99-4750-B502-06B6987FDCB0}" destId="{6A167E6B-31DF-4F13-A5DF-957D493EA7E4}" srcOrd="2" destOrd="0" presId="urn:microsoft.com/office/officeart/2018/2/layout/IconVerticalSolidList"/>
    <dgm:cxn modelId="{DECF3B84-2478-4D74-8F77-DED8121FCADC}" type="presParOf" srcId="{15D1412B-DA99-4750-B502-06B6987FDCB0}" destId="{359FB7E0-BA7F-4730-99B8-9451D90B84EE}" srcOrd="3" destOrd="0" presId="urn:microsoft.com/office/officeart/2018/2/layout/IconVerticalSolidLis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157C295-DAC7-4E3F-A398-D93B56DCACDB}" type="doc">
      <dgm:prSet loTypeId="urn:microsoft.com/office/officeart/2018/2/layout/IconVerticalSolidList" loCatId="icon" qsTypeId="urn:microsoft.com/office/officeart/2005/8/quickstyle/simple1" qsCatId="simple" csTypeId="urn:microsoft.com/office/officeart/2018/5/colors/Iconchunking_neutralicon_accent2_2" csCatId="accent2" phldr="1"/>
      <dgm:spPr/>
      <dgm:t>
        <a:bodyPr/>
        <a:lstStyle/>
        <a:p>
          <a:endParaRPr lang="en-US"/>
        </a:p>
      </dgm:t>
    </dgm:pt>
    <dgm:pt modelId="{B369E2D6-9CB1-4C0F-8816-CFDAE6607D77}">
      <dgm:prSet phldrT="[Text]" phldr="0"/>
      <dgm:spPr/>
      <dgm:t>
        <a:bodyPr/>
        <a:lstStyle/>
        <a:p>
          <a:pPr>
            <a:lnSpc>
              <a:spcPct val="100000"/>
            </a:lnSpc>
          </a:pPr>
          <a:r>
            <a:rPr lang="en-US">
              <a:latin typeface="Calibri Light" panose="020F0302020204030204"/>
            </a:rPr>
            <a:t>Digital Marketing</a:t>
          </a:r>
          <a:endParaRPr lang="en-US"/>
        </a:p>
      </dgm:t>
    </dgm:pt>
    <dgm:pt modelId="{35CA10BD-59D5-4D9A-9255-511BABDC05E5}" type="parTrans" cxnId="{24E12945-2541-4E4E-A022-E63192708DF8}">
      <dgm:prSet/>
      <dgm:spPr/>
      <dgm:t>
        <a:bodyPr/>
        <a:lstStyle/>
        <a:p>
          <a:endParaRPr lang="en-US"/>
        </a:p>
      </dgm:t>
    </dgm:pt>
    <dgm:pt modelId="{D527B687-2FB3-4213-BCCB-94DBBF7F10F9}" type="sibTrans" cxnId="{24E12945-2541-4E4E-A022-E63192708DF8}">
      <dgm:prSet/>
      <dgm:spPr/>
      <dgm:t>
        <a:bodyPr/>
        <a:lstStyle/>
        <a:p>
          <a:endParaRPr lang="en-US"/>
        </a:p>
      </dgm:t>
    </dgm:pt>
    <dgm:pt modelId="{9EB1B2ED-5ECF-410B-9CE2-269EBE44EAC8}">
      <dgm:prSet phldrT="[Text]" phldr="0"/>
      <dgm:spPr/>
      <dgm:t>
        <a:bodyPr/>
        <a:lstStyle/>
        <a:p>
          <a:pPr>
            <a:lnSpc>
              <a:spcPct val="100000"/>
            </a:lnSpc>
          </a:pPr>
          <a:r>
            <a:rPr lang="en-US" dirty="0">
              <a:latin typeface="Calibri Light" panose="020F0302020204030204"/>
            </a:rPr>
            <a:t>Education Consultancies/</a:t>
          </a:r>
          <a:br>
            <a:rPr lang="en-US" dirty="0">
              <a:latin typeface="Calibri Light" panose="020F0302020204030204"/>
            </a:rPr>
          </a:br>
          <a:r>
            <a:rPr lang="en-US" dirty="0">
              <a:latin typeface="Calibri Light" panose="020F0302020204030204"/>
            </a:rPr>
            <a:t>University Tie ups</a:t>
          </a:r>
          <a:endParaRPr lang="en-US" dirty="0"/>
        </a:p>
      </dgm:t>
    </dgm:pt>
    <dgm:pt modelId="{A8CA2142-DC63-4D24-9C59-938A0877E72D}" type="parTrans" cxnId="{383EFFA3-4E7A-4451-AD8D-E365EBB32473}">
      <dgm:prSet/>
      <dgm:spPr/>
      <dgm:t>
        <a:bodyPr/>
        <a:lstStyle/>
        <a:p>
          <a:endParaRPr lang="en-US"/>
        </a:p>
      </dgm:t>
    </dgm:pt>
    <dgm:pt modelId="{6F49D530-7247-4924-8AD1-338FD9BEF690}" type="sibTrans" cxnId="{383EFFA3-4E7A-4451-AD8D-E365EBB32473}">
      <dgm:prSet/>
      <dgm:spPr/>
      <dgm:t>
        <a:bodyPr/>
        <a:lstStyle/>
        <a:p>
          <a:endParaRPr lang="en-US"/>
        </a:p>
      </dgm:t>
    </dgm:pt>
    <dgm:pt modelId="{2C7357E3-0903-4BCE-97B3-E3175A32D352}">
      <dgm:prSet phldrT="[Text]" phldr="0"/>
      <dgm:spPr/>
      <dgm:t>
        <a:bodyPr/>
        <a:lstStyle/>
        <a:p>
          <a:pPr>
            <a:lnSpc>
              <a:spcPct val="100000"/>
            </a:lnSpc>
          </a:pPr>
          <a:r>
            <a:rPr lang="en-US">
              <a:latin typeface="Calibri Light" panose="020F0302020204030204"/>
            </a:rPr>
            <a:t>Referral Benefits</a:t>
          </a:r>
          <a:endParaRPr lang="en-US"/>
        </a:p>
      </dgm:t>
    </dgm:pt>
    <dgm:pt modelId="{17044CE2-81A6-46A3-9D4C-A5B0A7A25443}" type="parTrans" cxnId="{BF512594-9246-4D02-8972-9291B3144066}">
      <dgm:prSet/>
      <dgm:spPr/>
      <dgm:t>
        <a:bodyPr/>
        <a:lstStyle/>
        <a:p>
          <a:endParaRPr lang="en-US"/>
        </a:p>
      </dgm:t>
    </dgm:pt>
    <dgm:pt modelId="{35B0998B-0C07-4A3B-8859-87F0A7C45E51}" type="sibTrans" cxnId="{BF512594-9246-4D02-8972-9291B3144066}">
      <dgm:prSet/>
      <dgm:spPr/>
      <dgm:t>
        <a:bodyPr/>
        <a:lstStyle/>
        <a:p>
          <a:endParaRPr lang="en-US"/>
        </a:p>
      </dgm:t>
    </dgm:pt>
    <dgm:pt modelId="{E7231A1B-EBC1-46EE-8649-1A772282F6E8}">
      <dgm:prSet phldr="0"/>
      <dgm:spPr/>
      <dgm:t>
        <a:bodyPr/>
        <a:lstStyle/>
        <a:p>
          <a:pPr>
            <a:lnSpc>
              <a:spcPct val="100000"/>
            </a:lnSpc>
          </a:pPr>
          <a:r>
            <a:rPr lang="en-US">
              <a:latin typeface="Calibri Light" panose="020F0302020204030204"/>
            </a:rPr>
            <a:t>Alum/Friends/Word of mouth</a:t>
          </a:r>
        </a:p>
      </dgm:t>
    </dgm:pt>
    <dgm:pt modelId="{9D49A391-CBE8-412D-8843-38BF221934E8}" type="parTrans" cxnId="{543DDF01-98CD-46EB-82E6-F6AB3D8F9226}">
      <dgm:prSet/>
      <dgm:spPr/>
    </dgm:pt>
    <dgm:pt modelId="{DC68D01E-C415-427F-B3C0-9A384B2CB07C}" type="sibTrans" cxnId="{543DDF01-98CD-46EB-82E6-F6AB3D8F9226}">
      <dgm:prSet/>
      <dgm:spPr/>
      <dgm:t>
        <a:bodyPr/>
        <a:lstStyle/>
        <a:p>
          <a:endParaRPr lang="en-US"/>
        </a:p>
      </dgm:t>
    </dgm:pt>
    <dgm:pt modelId="{F12324E3-7F90-4E1C-B851-8D378ACB48FE}" type="pres">
      <dgm:prSet presAssocID="{3157C295-DAC7-4E3F-A398-D93B56DCACDB}" presName="root" presStyleCnt="0">
        <dgm:presLayoutVars>
          <dgm:dir/>
          <dgm:resizeHandles val="exact"/>
        </dgm:presLayoutVars>
      </dgm:prSet>
      <dgm:spPr/>
    </dgm:pt>
    <dgm:pt modelId="{AEB2F93C-9723-4E2E-B6F1-74239C48E36B}" type="pres">
      <dgm:prSet presAssocID="{B369E2D6-9CB1-4C0F-8816-CFDAE6607D77}" presName="compNode" presStyleCnt="0"/>
      <dgm:spPr/>
    </dgm:pt>
    <dgm:pt modelId="{3BD3675B-F6DC-46A1-A895-11430E7EC784}" type="pres">
      <dgm:prSet presAssocID="{B369E2D6-9CB1-4C0F-8816-CFDAE6607D77}" presName="bgRect" presStyleLbl="bgShp" presStyleIdx="0" presStyleCnt="4"/>
      <dgm:spPr/>
    </dgm:pt>
    <dgm:pt modelId="{7021FC1E-B9E3-4BB5-A573-EB9B2D95302A}" type="pres">
      <dgm:prSet presAssocID="{B369E2D6-9CB1-4C0F-8816-CFDAE6607D77}"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Smart Phone"/>
        </a:ext>
      </dgm:extLst>
    </dgm:pt>
    <dgm:pt modelId="{6EDAC99C-9183-46EA-8241-ACC1F2C7E9D7}" type="pres">
      <dgm:prSet presAssocID="{B369E2D6-9CB1-4C0F-8816-CFDAE6607D77}" presName="spaceRect" presStyleCnt="0"/>
      <dgm:spPr/>
    </dgm:pt>
    <dgm:pt modelId="{EF1E8B70-0466-4B1D-9B2C-835E8EF7EC76}" type="pres">
      <dgm:prSet presAssocID="{B369E2D6-9CB1-4C0F-8816-CFDAE6607D77}" presName="parTx" presStyleLbl="revTx" presStyleIdx="0" presStyleCnt="4">
        <dgm:presLayoutVars>
          <dgm:chMax val="0"/>
          <dgm:chPref val="0"/>
        </dgm:presLayoutVars>
      </dgm:prSet>
      <dgm:spPr/>
    </dgm:pt>
    <dgm:pt modelId="{701CC604-0809-4208-91CE-CDCBFB55E7AB}" type="pres">
      <dgm:prSet presAssocID="{D527B687-2FB3-4213-BCCB-94DBBF7F10F9}" presName="sibTrans" presStyleCnt="0"/>
      <dgm:spPr/>
    </dgm:pt>
    <dgm:pt modelId="{67E451CA-448E-4F3C-978A-0FAC8B2B1756}" type="pres">
      <dgm:prSet presAssocID="{9EB1B2ED-5ECF-410B-9CE2-269EBE44EAC8}" presName="compNode" presStyleCnt="0"/>
      <dgm:spPr/>
    </dgm:pt>
    <dgm:pt modelId="{C301E908-07EC-4E49-9E3A-15164B2F3297}" type="pres">
      <dgm:prSet presAssocID="{9EB1B2ED-5ECF-410B-9CE2-269EBE44EAC8}" presName="bgRect" presStyleLbl="bgShp" presStyleIdx="1" presStyleCnt="4"/>
      <dgm:spPr/>
    </dgm:pt>
    <dgm:pt modelId="{F4334CF0-137A-4F6E-8271-79A882E13D28}" type="pres">
      <dgm:prSet presAssocID="{9EB1B2ED-5ECF-410B-9CE2-269EBE44EAC8}"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Books"/>
        </a:ext>
      </dgm:extLst>
    </dgm:pt>
    <dgm:pt modelId="{87B57B50-8FFF-43FC-B65A-3675E3144E5C}" type="pres">
      <dgm:prSet presAssocID="{9EB1B2ED-5ECF-410B-9CE2-269EBE44EAC8}" presName="spaceRect" presStyleCnt="0"/>
      <dgm:spPr/>
    </dgm:pt>
    <dgm:pt modelId="{226630FF-789A-486F-A010-10AE78065FD2}" type="pres">
      <dgm:prSet presAssocID="{9EB1B2ED-5ECF-410B-9CE2-269EBE44EAC8}" presName="parTx" presStyleLbl="revTx" presStyleIdx="1" presStyleCnt="4">
        <dgm:presLayoutVars>
          <dgm:chMax val="0"/>
          <dgm:chPref val="0"/>
        </dgm:presLayoutVars>
      </dgm:prSet>
      <dgm:spPr/>
    </dgm:pt>
    <dgm:pt modelId="{157ABE10-32ED-4439-AFCA-DD676A82E9A2}" type="pres">
      <dgm:prSet presAssocID="{6F49D530-7247-4924-8AD1-338FD9BEF690}" presName="sibTrans" presStyleCnt="0"/>
      <dgm:spPr/>
    </dgm:pt>
    <dgm:pt modelId="{79B1C1CF-BFA1-40B1-AACE-32A1A78EE135}" type="pres">
      <dgm:prSet presAssocID="{2C7357E3-0903-4BCE-97B3-E3175A32D352}" presName="compNode" presStyleCnt="0"/>
      <dgm:spPr/>
    </dgm:pt>
    <dgm:pt modelId="{90575371-C30D-4171-A019-48FE35453F79}" type="pres">
      <dgm:prSet presAssocID="{2C7357E3-0903-4BCE-97B3-E3175A32D352}" presName="bgRect" presStyleLbl="bgShp" presStyleIdx="2" presStyleCnt="4"/>
      <dgm:spPr/>
    </dgm:pt>
    <dgm:pt modelId="{C7DCCC01-3E9A-43B1-9D2C-02F44C1E5EBC}" type="pres">
      <dgm:prSet presAssocID="{2C7357E3-0903-4BCE-97B3-E3175A32D352}"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Handshake"/>
        </a:ext>
      </dgm:extLst>
    </dgm:pt>
    <dgm:pt modelId="{239DF0EA-287F-49DD-83B2-CF9531710BE4}" type="pres">
      <dgm:prSet presAssocID="{2C7357E3-0903-4BCE-97B3-E3175A32D352}" presName="spaceRect" presStyleCnt="0"/>
      <dgm:spPr/>
    </dgm:pt>
    <dgm:pt modelId="{47F4CD07-1B51-41CE-8F9B-216BB0E71E84}" type="pres">
      <dgm:prSet presAssocID="{2C7357E3-0903-4BCE-97B3-E3175A32D352}" presName="parTx" presStyleLbl="revTx" presStyleIdx="2" presStyleCnt="4">
        <dgm:presLayoutVars>
          <dgm:chMax val="0"/>
          <dgm:chPref val="0"/>
        </dgm:presLayoutVars>
      </dgm:prSet>
      <dgm:spPr/>
    </dgm:pt>
    <dgm:pt modelId="{5659DC61-6DEB-4271-8484-498D3F5A8040}" type="pres">
      <dgm:prSet presAssocID="{35B0998B-0C07-4A3B-8859-87F0A7C45E51}" presName="sibTrans" presStyleCnt="0"/>
      <dgm:spPr/>
    </dgm:pt>
    <dgm:pt modelId="{4FB7BC64-66CC-481B-A123-BF5BCA165364}" type="pres">
      <dgm:prSet presAssocID="{E7231A1B-EBC1-46EE-8649-1A772282F6E8}" presName="compNode" presStyleCnt="0"/>
      <dgm:spPr/>
    </dgm:pt>
    <dgm:pt modelId="{850B4CC9-25D4-42B2-A77B-08131AF720BC}" type="pres">
      <dgm:prSet presAssocID="{E7231A1B-EBC1-46EE-8649-1A772282F6E8}" presName="bgRect" presStyleLbl="bgShp" presStyleIdx="3" presStyleCnt="4"/>
      <dgm:spPr/>
    </dgm:pt>
    <dgm:pt modelId="{382D6F7C-4198-44B4-9FED-845B94ADF643}" type="pres">
      <dgm:prSet presAssocID="{E7231A1B-EBC1-46EE-8649-1A772282F6E8}"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Tongue"/>
        </a:ext>
      </dgm:extLst>
    </dgm:pt>
    <dgm:pt modelId="{D8402C51-B97B-47F5-B409-2D9EE9EE078C}" type="pres">
      <dgm:prSet presAssocID="{E7231A1B-EBC1-46EE-8649-1A772282F6E8}" presName="spaceRect" presStyleCnt="0"/>
      <dgm:spPr/>
    </dgm:pt>
    <dgm:pt modelId="{31A9757E-FBB2-4FB9-8983-C3D6F5B7A3F4}" type="pres">
      <dgm:prSet presAssocID="{E7231A1B-EBC1-46EE-8649-1A772282F6E8}" presName="parTx" presStyleLbl="revTx" presStyleIdx="3" presStyleCnt="4">
        <dgm:presLayoutVars>
          <dgm:chMax val="0"/>
          <dgm:chPref val="0"/>
        </dgm:presLayoutVars>
      </dgm:prSet>
      <dgm:spPr/>
    </dgm:pt>
  </dgm:ptLst>
  <dgm:cxnLst>
    <dgm:cxn modelId="{543DDF01-98CD-46EB-82E6-F6AB3D8F9226}" srcId="{3157C295-DAC7-4E3F-A398-D93B56DCACDB}" destId="{E7231A1B-EBC1-46EE-8649-1A772282F6E8}" srcOrd="3" destOrd="0" parTransId="{9D49A391-CBE8-412D-8843-38BF221934E8}" sibTransId="{DC68D01E-C415-427F-B3C0-9A384B2CB07C}"/>
    <dgm:cxn modelId="{B636F411-566D-4A7C-AEFB-BF635DFA1762}" type="presOf" srcId="{B369E2D6-9CB1-4C0F-8816-CFDAE6607D77}" destId="{EF1E8B70-0466-4B1D-9B2C-835E8EF7EC76}" srcOrd="0" destOrd="0" presId="urn:microsoft.com/office/officeart/2018/2/layout/IconVerticalSolidList"/>
    <dgm:cxn modelId="{EA479125-2B69-4068-9BFF-B40E6A8B9815}" type="presOf" srcId="{E7231A1B-EBC1-46EE-8649-1A772282F6E8}" destId="{31A9757E-FBB2-4FB9-8983-C3D6F5B7A3F4}" srcOrd="0" destOrd="0" presId="urn:microsoft.com/office/officeart/2018/2/layout/IconVerticalSolidList"/>
    <dgm:cxn modelId="{24E12945-2541-4E4E-A022-E63192708DF8}" srcId="{3157C295-DAC7-4E3F-A398-D93B56DCACDB}" destId="{B369E2D6-9CB1-4C0F-8816-CFDAE6607D77}" srcOrd="0" destOrd="0" parTransId="{35CA10BD-59D5-4D9A-9255-511BABDC05E5}" sibTransId="{D527B687-2FB3-4213-BCCB-94DBBF7F10F9}"/>
    <dgm:cxn modelId="{BF512594-9246-4D02-8972-9291B3144066}" srcId="{3157C295-DAC7-4E3F-A398-D93B56DCACDB}" destId="{2C7357E3-0903-4BCE-97B3-E3175A32D352}" srcOrd="2" destOrd="0" parTransId="{17044CE2-81A6-46A3-9D4C-A5B0A7A25443}" sibTransId="{35B0998B-0C07-4A3B-8859-87F0A7C45E51}"/>
    <dgm:cxn modelId="{383EFFA3-4E7A-4451-AD8D-E365EBB32473}" srcId="{3157C295-DAC7-4E3F-A398-D93B56DCACDB}" destId="{9EB1B2ED-5ECF-410B-9CE2-269EBE44EAC8}" srcOrd="1" destOrd="0" parTransId="{A8CA2142-DC63-4D24-9C59-938A0877E72D}" sibTransId="{6F49D530-7247-4924-8AD1-338FD9BEF690}"/>
    <dgm:cxn modelId="{22718FA8-B89D-4F7C-8A56-4A34DFA6448B}" type="presOf" srcId="{2C7357E3-0903-4BCE-97B3-E3175A32D352}" destId="{47F4CD07-1B51-41CE-8F9B-216BB0E71E84}" srcOrd="0" destOrd="0" presId="urn:microsoft.com/office/officeart/2018/2/layout/IconVerticalSolidList"/>
    <dgm:cxn modelId="{EC2F61E5-B759-46F8-96C3-B7305D9971B7}" type="presOf" srcId="{3157C295-DAC7-4E3F-A398-D93B56DCACDB}" destId="{F12324E3-7F90-4E1C-B851-8D378ACB48FE}" srcOrd="0" destOrd="0" presId="urn:microsoft.com/office/officeart/2018/2/layout/IconVerticalSolidList"/>
    <dgm:cxn modelId="{393740E7-2F85-4390-BDAD-2B155A0B8D23}" type="presOf" srcId="{9EB1B2ED-5ECF-410B-9CE2-269EBE44EAC8}" destId="{226630FF-789A-486F-A010-10AE78065FD2}" srcOrd="0" destOrd="0" presId="urn:microsoft.com/office/officeart/2018/2/layout/IconVerticalSolidList"/>
    <dgm:cxn modelId="{5CCCDCC0-22F8-4A58-AF4B-D7CB5239AB32}" type="presParOf" srcId="{F12324E3-7F90-4E1C-B851-8D378ACB48FE}" destId="{AEB2F93C-9723-4E2E-B6F1-74239C48E36B}" srcOrd="0" destOrd="0" presId="urn:microsoft.com/office/officeart/2018/2/layout/IconVerticalSolidList"/>
    <dgm:cxn modelId="{25D9D8EB-D68D-40A9-BDEC-CA34A8E2F044}" type="presParOf" srcId="{AEB2F93C-9723-4E2E-B6F1-74239C48E36B}" destId="{3BD3675B-F6DC-46A1-A895-11430E7EC784}" srcOrd="0" destOrd="0" presId="urn:microsoft.com/office/officeart/2018/2/layout/IconVerticalSolidList"/>
    <dgm:cxn modelId="{652A9FD4-5A14-4D79-A0EA-B3C5DC512422}" type="presParOf" srcId="{AEB2F93C-9723-4E2E-B6F1-74239C48E36B}" destId="{7021FC1E-B9E3-4BB5-A573-EB9B2D95302A}" srcOrd="1" destOrd="0" presId="urn:microsoft.com/office/officeart/2018/2/layout/IconVerticalSolidList"/>
    <dgm:cxn modelId="{9C7EDBC3-06D6-4C68-BE79-F845D7013E07}" type="presParOf" srcId="{AEB2F93C-9723-4E2E-B6F1-74239C48E36B}" destId="{6EDAC99C-9183-46EA-8241-ACC1F2C7E9D7}" srcOrd="2" destOrd="0" presId="urn:microsoft.com/office/officeart/2018/2/layout/IconVerticalSolidList"/>
    <dgm:cxn modelId="{F89553D5-4D29-41A5-9F44-83BDDD2412F1}" type="presParOf" srcId="{AEB2F93C-9723-4E2E-B6F1-74239C48E36B}" destId="{EF1E8B70-0466-4B1D-9B2C-835E8EF7EC76}" srcOrd="3" destOrd="0" presId="urn:microsoft.com/office/officeart/2018/2/layout/IconVerticalSolidList"/>
    <dgm:cxn modelId="{6BEE5E1B-D25D-4C66-BCDD-B343660A24ED}" type="presParOf" srcId="{F12324E3-7F90-4E1C-B851-8D378ACB48FE}" destId="{701CC604-0809-4208-91CE-CDCBFB55E7AB}" srcOrd="1" destOrd="0" presId="urn:microsoft.com/office/officeart/2018/2/layout/IconVerticalSolidList"/>
    <dgm:cxn modelId="{8CD0E2C5-A6E2-4269-8CE4-F11FF1573317}" type="presParOf" srcId="{F12324E3-7F90-4E1C-B851-8D378ACB48FE}" destId="{67E451CA-448E-4F3C-978A-0FAC8B2B1756}" srcOrd="2" destOrd="0" presId="urn:microsoft.com/office/officeart/2018/2/layout/IconVerticalSolidList"/>
    <dgm:cxn modelId="{F8C69489-8B72-4150-823E-9D9E5F849D9D}" type="presParOf" srcId="{67E451CA-448E-4F3C-978A-0FAC8B2B1756}" destId="{C301E908-07EC-4E49-9E3A-15164B2F3297}" srcOrd="0" destOrd="0" presId="urn:microsoft.com/office/officeart/2018/2/layout/IconVerticalSolidList"/>
    <dgm:cxn modelId="{D1725E73-F776-448F-8014-8ED4D8B2F11B}" type="presParOf" srcId="{67E451CA-448E-4F3C-978A-0FAC8B2B1756}" destId="{F4334CF0-137A-4F6E-8271-79A882E13D28}" srcOrd="1" destOrd="0" presId="urn:microsoft.com/office/officeart/2018/2/layout/IconVerticalSolidList"/>
    <dgm:cxn modelId="{68DED41A-2513-4460-B8BF-2985BD533F95}" type="presParOf" srcId="{67E451CA-448E-4F3C-978A-0FAC8B2B1756}" destId="{87B57B50-8FFF-43FC-B65A-3675E3144E5C}" srcOrd="2" destOrd="0" presId="urn:microsoft.com/office/officeart/2018/2/layout/IconVerticalSolidList"/>
    <dgm:cxn modelId="{8B3DCA22-063A-444C-90BD-51ECB6DF2213}" type="presParOf" srcId="{67E451CA-448E-4F3C-978A-0FAC8B2B1756}" destId="{226630FF-789A-486F-A010-10AE78065FD2}" srcOrd="3" destOrd="0" presId="urn:microsoft.com/office/officeart/2018/2/layout/IconVerticalSolidList"/>
    <dgm:cxn modelId="{EAA4B04A-1E3E-4CC0-B32E-1067D74AB59A}" type="presParOf" srcId="{F12324E3-7F90-4E1C-B851-8D378ACB48FE}" destId="{157ABE10-32ED-4439-AFCA-DD676A82E9A2}" srcOrd="3" destOrd="0" presId="urn:microsoft.com/office/officeart/2018/2/layout/IconVerticalSolidList"/>
    <dgm:cxn modelId="{0272AF2F-A803-433E-B628-13AC70017475}" type="presParOf" srcId="{F12324E3-7F90-4E1C-B851-8D378ACB48FE}" destId="{79B1C1CF-BFA1-40B1-AACE-32A1A78EE135}" srcOrd="4" destOrd="0" presId="urn:microsoft.com/office/officeart/2018/2/layout/IconVerticalSolidList"/>
    <dgm:cxn modelId="{D756630C-DADE-4DFC-8473-C11231B0ED3B}" type="presParOf" srcId="{79B1C1CF-BFA1-40B1-AACE-32A1A78EE135}" destId="{90575371-C30D-4171-A019-48FE35453F79}" srcOrd="0" destOrd="0" presId="urn:microsoft.com/office/officeart/2018/2/layout/IconVerticalSolidList"/>
    <dgm:cxn modelId="{6171096F-8D09-44F7-8A08-D817100F3E14}" type="presParOf" srcId="{79B1C1CF-BFA1-40B1-AACE-32A1A78EE135}" destId="{C7DCCC01-3E9A-43B1-9D2C-02F44C1E5EBC}" srcOrd="1" destOrd="0" presId="urn:microsoft.com/office/officeart/2018/2/layout/IconVerticalSolidList"/>
    <dgm:cxn modelId="{FAB3C32A-93E1-40DF-8B31-D2A4775788D2}" type="presParOf" srcId="{79B1C1CF-BFA1-40B1-AACE-32A1A78EE135}" destId="{239DF0EA-287F-49DD-83B2-CF9531710BE4}" srcOrd="2" destOrd="0" presId="urn:microsoft.com/office/officeart/2018/2/layout/IconVerticalSolidList"/>
    <dgm:cxn modelId="{FB27C6F2-E508-4A8B-9AA7-16372C2602D0}" type="presParOf" srcId="{79B1C1CF-BFA1-40B1-AACE-32A1A78EE135}" destId="{47F4CD07-1B51-41CE-8F9B-216BB0E71E84}" srcOrd="3" destOrd="0" presId="urn:microsoft.com/office/officeart/2018/2/layout/IconVerticalSolidList"/>
    <dgm:cxn modelId="{3DFB2828-5165-411E-ACBD-4575CE6F2C6E}" type="presParOf" srcId="{F12324E3-7F90-4E1C-B851-8D378ACB48FE}" destId="{5659DC61-6DEB-4271-8484-498D3F5A8040}" srcOrd="5" destOrd="0" presId="urn:microsoft.com/office/officeart/2018/2/layout/IconVerticalSolidList"/>
    <dgm:cxn modelId="{ADE07937-9F48-4B1B-9836-7B679252B3CB}" type="presParOf" srcId="{F12324E3-7F90-4E1C-B851-8D378ACB48FE}" destId="{4FB7BC64-66CC-481B-A123-BF5BCA165364}" srcOrd="6" destOrd="0" presId="urn:microsoft.com/office/officeart/2018/2/layout/IconVerticalSolidList"/>
    <dgm:cxn modelId="{46C9D309-171E-477F-B8E8-3ECD0832E7B5}" type="presParOf" srcId="{4FB7BC64-66CC-481B-A123-BF5BCA165364}" destId="{850B4CC9-25D4-42B2-A77B-08131AF720BC}" srcOrd="0" destOrd="0" presId="urn:microsoft.com/office/officeart/2018/2/layout/IconVerticalSolidList"/>
    <dgm:cxn modelId="{E7C8BE1F-B348-478C-95CC-A145C7F5F245}" type="presParOf" srcId="{4FB7BC64-66CC-481B-A123-BF5BCA165364}" destId="{382D6F7C-4198-44B4-9FED-845B94ADF643}" srcOrd="1" destOrd="0" presId="urn:microsoft.com/office/officeart/2018/2/layout/IconVerticalSolidList"/>
    <dgm:cxn modelId="{D544A124-9B42-459F-B9AD-8F8725B70D27}" type="presParOf" srcId="{4FB7BC64-66CC-481B-A123-BF5BCA165364}" destId="{D8402C51-B97B-47F5-B409-2D9EE9EE078C}" srcOrd="2" destOrd="0" presId="urn:microsoft.com/office/officeart/2018/2/layout/IconVerticalSolidList"/>
    <dgm:cxn modelId="{CA3A90A1-AFC1-420B-8CA0-34472E312ECB}" type="presParOf" srcId="{4FB7BC64-66CC-481B-A123-BF5BCA165364}" destId="{31A9757E-FBB2-4FB9-8983-C3D6F5B7A3F4}"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C3CA3A-FDF0-492C-9B54-2799CFF9DC84}">
      <dsp:nvSpPr>
        <dsp:cNvPr id="0" name=""/>
        <dsp:cNvSpPr/>
      </dsp:nvSpPr>
      <dsp:spPr>
        <a:xfrm>
          <a:off x="0" y="306916"/>
          <a:ext cx="3649480" cy="828674"/>
        </a:xfrm>
        <a:prstGeom prst="roundRect">
          <a:avLst>
            <a:gd name="adj" fmla="val 10000"/>
          </a:avLst>
        </a:prstGeom>
        <a:solidFill>
          <a:schemeClr val="accent1">
            <a:lumMod val="20000"/>
            <a:lumOff val="80000"/>
          </a:schemeClr>
        </a:solidFill>
        <a:ln>
          <a:noFill/>
        </a:ln>
        <a:effectLst/>
      </dsp:spPr>
      <dsp:style>
        <a:lnRef idx="0">
          <a:scrgbClr r="0" g="0" b="0"/>
        </a:lnRef>
        <a:fillRef idx="1">
          <a:scrgbClr r="0" g="0" b="0"/>
        </a:fillRef>
        <a:effectRef idx="0">
          <a:scrgbClr r="0" g="0" b="0"/>
        </a:effectRef>
        <a:fontRef idx="minor"/>
      </dsp:style>
    </dsp:sp>
    <dsp:sp modelId="{723986CD-6A9F-4CCA-9BDA-39B9A8A8A876}">
      <dsp:nvSpPr>
        <dsp:cNvPr id="0" name=""/>
        <dsp:cNvSpPr/>
      </dsp:nvSpPr>
      <dsp:spPr>
        <a:xfrm>
          <a:off x="250674" y="493368"/>
          <a:ext cx="455771" cy="45577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1FE2746-B8E7-4DA8-B7A7-75EB3EB26A1F}">
      <dsp:nvSpPr>
        <dsp:cNvPr id="0" name=""/>
        <dsp:cNvSpPr/>
      </dsp:nvSpPr>
      <dsp:spPr>
        <a:xfrm>
          <a:off x="957119" y="306916"/>
          <a:ext cx="2692360" cy="8286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701" tIns="87701" rIns="87701" bIns="87701" numCol="1" spcCol="1270" anchor="ctr" anchorCtr="0">
          <a:noAutofit/>
        </a:bodyPr>
        <a:lstStyle/>
        <a:p>
          <a:pPr marL="0" lvl="0" indent="0" algn="l" defTabSz="622300">
            <a:lnSpc>
              <a:spcPct val="100000"/>
            </a:lnSpc>
            <a:spcBef>
              <a:spcPct val="0"/>
            </a:spcBef>
            <a:spcAft>
              <a:spcPct val="35000"/>
            </a:spcAft>
            <a:buNone/>
          </a:pPr>
          <a:r>
            <a:rPr lang="en-US" sz="1400" b="1" i="1" kern="1200"/>
            <a:t>Flat and Flat-mates</a:t>
          </a:r>
          <a:endParaRPr lang="en-US" sz="1400" kern="1200"/>
        </a:p>
      </dsp:txBody>
      <dsp:txXfrm>
        <a:off x="957119" y="306916"/>
        <a:ext cx="2692360" cy="828674"/>
      </dsp:txXfrm>
    </dsp:sp>
    <dsp:sp modelId="{2269C2A3-EFAC-4E80-A1D5-210DCD161484}">
      <dsp:nvSpPr>
        <dsp:cNvPr id="0" name=""/>
        <dsp:cNvSpPr/>
      </dsp:nvSpPr>
      <dsp:spPr>
        <a:xfrm>
          <a:off x="0" y="1319741"/>
          <a:ext cx="3649480" cy="828674"/>
        </a:xfrm>
        <a:prstGeom prst="roundRect">
          <a:avLst>
            <a:gd name="adj" fmla="val 10000"/>
          </a:avLst>
        </a:prstGeom>
        <a:solidFill>
          <a:schemeClr val="accent1">
            <a:lumMod val="20000"/>
            <a:lumOff val="80000"/>
          </a:schemeClr>
        </a:solidFill>
        <a:ln>
          <a:noFill/>
        </a:ln>
        <a:effectLst/>
      </dsp:spPr>
      <dsp:style>
        <a:lnRef idx="0">
          <a:scrgbClr r="0" g="0" b="0"/>
        </a:lnRef>
        <a:fillRef idx="1">
          <a:scrgbClr r="0" g="0" b="0"/>
        </a:fillRef>
        <a:effectRef idx="0">
          <a:scrgbClr r="0" g="0" b="0"/>
        </a:effectRef>
        <a:fontRef idx="minor"/>
      </dsp:style>
    </dsp:sp>
    <dsp:sp modelId="{7250DEF2-B6E4-46ED-B8A9-BDC3EA15CC32}">
      <dsp:nvSpPr>
        <dsp:cNvPr id="0" name=""/>
        <dsp:cNvSpPr/>
      </dsp:nvSpPr>
      <dsp:spPr>
        <a:xfrm>
          <a:off x="250674" y="1506193"/>
          <a:ext cx="455771" cy="45577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59FB7E0-BA7F-4730-99B8-9451D90B84EE}">
      <dsp:nvSpPr>
        <dsp:cNvPr id="0" name=""/>
        <dsp:cNvSpPr/>
      </dsp:nvSpPr>
      <dsp:spPr>
        <a:xfrm>
          <a:off x="957119" y="1319741"/>
          <a:ext cx="2692360" cy="8286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701" tIns="87701" rIns="87701" bIns="87701" numCol="1" spcCol="1270" anchor="ctr" anchorCtr="0">
          <a:noAutofit/>
        </a:bodyPr>
        <a:lstStyle/>
        <a:p>
          <a:pPr marL="0" lvl="0" indent="0" algn="l" defTabSz="622300">
            <a:lnSpc>
              <a:spcPct val="100000"/>
            </a:lnSpc>
            <a:spcBef>
              <a:spcPct val="0"/>
            </a:spcBef>
            <a:spcAft>
              <a:spcPct val="35000"/>
            </a:spcAft>
            <a:buNone/>
          </a:pPr>
          <a:r>
            <a:rPr lang="en-US" sz="1400" b="1" kern="1200"/>
            <a:t>One stop solution to your housing needs as an international student in the US.</a:t>
          </a:r>
          <a:endParaRPr lang="en-US" sz="1400" kern="1200"/>
        </a:p>
      </dsp:txBody>
      <dsp:txXfrm>
        <a:off x="957119" y="1319741"/>
        <a:ext cx="2692360" cy="82867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BD3675B-F6DC-46A1-A895-11430E7EC784}">
      <dsp:nvSpPr>
        <dsp:cNvPr id="0" name=""/>
        <dsp:cNvSpPr/>
      </dsp:nvSpPr>
      <dsp:spPr>
        <a:xfrm>
          <a:off x="0" y="1786"/>
          <a:ext cx="4152774" cy="905240"/>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021FC1E-B9E3-4BB5-A573-EB9B2D95302A}">
      <dsp:nvSpPr>
        <dsp:cNvPr id="0" name=""/>
        <dsp:cNvSpPr/>
      </dsp:nvSpPr>
      <dsp:spPr>
        <a:xfrm>
          <a:off x="273835" y="205465"/>
          <a:ext cx="497882" cy="49788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F1E8B70-0466-4B1D-9B2C-835E8EF7EC76}">
      <dsp:nvSpPr>
        <dsp:cNvPr id="0" name=""/>
        <dsp:cNvSpPr/>
      </dsp:nvSpPr>
      <dsp:spPr>
        <a:xfrm>
          <a:off x="1045552" y="1786"/>
          <a:ext cx="3107221" cy="9052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805" tIns="95805" rIns="95805" bIns="95805" numCol="1" spcCol="1270" anchor="ctr" anchorCtr="0">
          <a:noAutofit/>
        </a:bodyPr>
        <a:lstStyle/>
        <a:p>
          <a:pPr marL="0" lvl="0" indent="0" algn="l" defTabSz="933450">
            <a:lnSpc>
              <a:spcPct val="100000"/>
            </a:lnSpc>
            <a:spcBef>
              <a:spcPct val="0"/>
            </a:spcBef>
            <a:spcAft>
              <a:spcPct val="35000"/>
            </a:spcAft>
            <a:buNone/>
          </a:pPr>
          <a:r>
            <a:rPr lang="en-US" sz="2100" kern="1200">
              <a:latin typeface="Calibri Light" panose="020F0302020204030204"/>
            </a:rPr>
            <a:t>Digital Marketing</a:t>
          </a:r>
          <a:endParaRPr lang="en-US" sz="2100" kern="1200"/>
        </a:p>
      </dsp:txBody>
      <dsp:txXfrm>
        <a:off x="1045552" y="1786"/>
        <a:ext cx="3107221" cy="905240"/>
      </dsp:txXfrm>
    </dsp:sp>
    <dsp:sp modelId="{C301E908-07EC-4E49-9E3A-15164B2F3297}">
      <dsp:nvSpPr>
        <dsp:cNvPr id="0" name=""/>
        <dsp:cNvSpPr/>
      </dsp:nvSpPr>
      <dsp:spPr>
        <a:xfrm>
          <a:off x="0" y="1133336"/>
          <a:ext cx="4152774" cy="905240"/>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4334CF0-137A-4F6E-8271-79A882E13D28}">
      <dsp:nvSpPr>
        <dsp:cNvPr id="0" name=""/>
        <dsp:cNvSpPr/>
      </dsp:nvSpPr>
      <dsp:spPr>
        <a:xfrm>
          <a:off x="273835" y="1337015"/>
          <a:ext cx="497882" cy="49788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26630FF-789A-486F-A010-10AE78065FD2}">
      <dsp:nvSpPr>
        <dsp:cNvPr id="0" name=""/>
        <dsp:cNvSpPr/>
      </dsp:nvSpPr>
      <dsp:spPr>
        <a:xfrm>
          <a:off x="1045552" y="1133336"/>
          <a:ext cx="3107221" cy="9052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805" tIns="95805" rIns="95805" bIns="95805" numCol="1" spcCol="1270" anchor="ctr" anchorCtr="0">
          <a:noAutofit/>
        </a:bodyPr>
        <a:lstStyle/>
        <a:p>
          <a:pPr marL="0" lvl="0" indent="0" algn="l" defTabSz="933450">
            <a:lnSpc>
              <a:spcPct val="100000"/>
            </a:lnSpc>
            <a:spcBef>
              <a:spcPct val="0"/>
            </a:spcBef>
            <a:spcAft>
              <a:spcPct val="35000"/>
            </a:spcAft>
            <a:buNone/>
          </a:pPr>
          <a:r>
            <a:rPr lang="en-US" sz="2100" kern="1200" dirty="0">
              <a:latin typeface="Calibri Light" panose="020F0302020204030204"/>
            </a:rPr>
            <a:t>Education Consultancies/</a:t>
          </a:r>
          <a:br>
            <a:rPr lang="en-US" sz="2100" kern="1200" dirty="0">
              <a:latin typeface="Calibri Light" panose="020F0302020204030204"/>
            </a:rPr>
          </a:br>
          <a:r>
            <a:rPr lang="en-US" sz="2100" kern="1200" dirty="0">
              <a:latin typeface="Calibri Light" panose="020F0302020204030204"/>
            </a:rPr>
            <a:t>University Tie ups</a:t>
          </a:r>
          <a:endParaRPr lang="en-US" sz="2100" kern="1200" dirty="0"/>
        </a:p>
      </dsp:txBody>
      <dsp:txXfrm>
        <a:off x="1045552" y="1133336"/>
        <a:ext cx="3107221" cy="905240"/>
      </dsp:txXfrm>
    </dsp:sp>
    <dsp:sp modelId="{90575371-C30D-4171-A019-48FE35453F79}">
      <dsp:nvSpPr>
        <dsp:cNvPr id="0" name=""/>
        <dsp:cNvSpPr/>
      </dsp:nvSpPr>
      <dsp:spPr>
        <a:xfrm>
          <a:off x="0" y="2264887"/>
          <a:ext cx="4152774" cy="905240"/>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7DCCC01-3E9A-43B1-9D2C-02F44C1E5EBC}">
      <dsp:nvSpPr>
        <dsp:cNvPr id="0" name=""/>
        <dsp:cNvSpPr/>
      </dsp:nvSpPr>
      <dsp:spPr>
        <a:xfrm>
          <a:off x="273835" y="2468566"/>
          <a:ext cx="497882" cy="49788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7F4CD07-1B51-41CE-8F9B-216BB0E71E84}">
      <dsp:nvSpPr>
        <dsp:cNvPr id="0" name=""/>
        <dsp:cNvSpPr/>
      </dsp:nvSpPr>
      <dsp:spPr>
        <a:xfrm>
          <a:off x="1045552" y="2264887"/>
          <a:ext cx="3107221" cy="9052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805" tIns="95805" rIns="95805" bIns="95805" numCol="1" spcCol="1270" anchor="ctr" anchorCtr="0">
          <a:noAutofit/>
        </a:bodyPr>
        <a:lstStyle/>
        <a:p>
          <a:pPr marL="0" lvl="0" indent="0" algn="l" defTabSz="933450">
            <a:lnSpc>
              <a:spcPct val="100000"/>
            </a:lnSpc>
            <a:spcBef>
              <a:spcPct val="0"/>
            </a:spcBef>
            <a:spcAft>
              <a:spcPct val="35000"/>
            </a:spcAft>
            <a:buNone/>
          </a:pPr>
          <a:r>
            <a:rPr lang="en-US" sz="2100" kern="1200">
              <a:latin typeface="Calibri Light" panose="020F0302020204030204"/>
            </a:rPr>
            <a:t>Referral Benefits</a:t>
          </a:r>
          <a:endParaRPr lang="en-US" sz="2100" kern="1200"/>
        </a:p>
      </dsp:txBody>
      <dsp:txXfrm>
        <a:off x="1045552" y="2264887"/>
        <a:ext cx="3107221" cy="905240"/>
      </dsp:txXfrm>
    </dsp:sp>
    <dsp:sp modelId="{850B4CC9-25D4-42B2-A77B-08131AF720BC}">
      <dsp:nvSpPr>
        <dsp:cNvPr id="0" name=""/>
        <dsp:cNvSpPr/>
      </dsp:nvSpPr>
      <dsp:spPr>
        <a:xfrm>
          <a:off x="0" y="3396437"/>
          <a:ext cx="4152774" cy="905240"/>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82D6F7C-4198-44B4-9FED-845B94ADF643}">
      <dsp:nvSpPr>
        <dsp:cNvPr id="0" name=""/>
        <dsp:cNvSpPr/>
      </dsp:nvSpPr>
      <dsp:spPr>
        <a:xfrm>
          <a:off x="273835" y="3600116"/>
          <a:ext cx="497882" cy="49788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1A9757E-FBB2-4FB9-8983-C3D6F5B7A3F4}">
      <dsp:nvSpPr>
        <dsp:cNvPr id="0" name=""/>
        <dsp:cNvSpPr/>
      </dsp:nvSpPr>
      <dsp:spPr>
        <a:xfrm>
          <a:off x="1045552" y="3396437"/>
          <a:ext cx="3107221" cy="9052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805" tIns="95805" rIns="95805" bIns="95805" numCol="1" spcCol="1270" anchor="ctr" anchorCtr="0">
          <a:noAutofit/>
        </a:bodyPr>
        <a:lstStyle/>
        <a:p>
          <a:pPr marL="0" lvl="0" indent="0" algn="l" defTabSz="933450">
            <a:lnSpc>
              <a:spcPct val="100000"/>
            </a:lnSpc>
            <a:spcBef>
              <a:spcPct val="0"/>
            </a:spcBef>
            <a:spcAft>
              <a:spcPct val="35000"/>
            </a:spcAft>
            <a:buNone/>
          </a:pPr>
          <a:r>
            <a:rPr lang="en-US" sz="2100" kern="1200">
              <a:latin typeface="Calibri Light" panose="020F0302020204030204"/>
            </a:rPr>
            <a:t>Alum/Friends/Word of mouth</a:t>
          </a:r>
        </a:p>
      </dsp:txBody>
      <dsp:txXfrm>
        <a:off x="1045552" y="3396437"/>
        <a:ext cx="3107221" cy="905240"/>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C764DE79-268F-4C1A-8933-263129D2AF90}" type="datetimeFigureOut">
              <a:rPr lang="en-US" dirty="0"/>
              <a:t>12/12/22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896589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12/12/22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6074629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12/12/22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384097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12/12/22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2460769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12/12/22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5588510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764DE79-268F-4C1A-8933-263129D2AF90}" type="datetimeFigureOut">
              <a:rPr lang="en-US" dirty="0"/>
              <a:t>12/12/22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3448403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764DE79-268F-4C1A-8933-263129D2AF90}" type="datetimeFigureOut">
              <a:rPr lang="en-US" dirty="0"/>
              <a:t>12/12/22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40209762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764DE79-268F-4C1A-8933-263129D2AF90}" type="datetimeFigureOut">
              <a:rPr lang="en-US" dirty="0"/>
              <a:t>12/12/22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5595452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12/12/22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6192012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12/12/22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8012235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12/12/22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5076244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12/12/22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a:p>
        </p:txBody>
      </p:sp>
    </p:spTree>
    <p:extLst>
      <p:ext uri="{BB962C8B-B14F-4D97-AF65-F5344CB8AC3E}">
        <p14:creationId xmlns:p14="http://schemas.microsoft.com/office/powerpoint/2010/main" val="2246193510"/>
      </p:ext>
    </p:extLst>
  </p:cSld>
  <p:clrMap bg1="lt1" tx1="dk1" bg2="lt2" tx2="dk2" accent1="accent1" accent2="accent2" accent3="accent3" accent4="accent4" accent5="accent5" accent6="accent6" hlink="hlink" folHlink="folHlink"/>
  <p:sldLayoutIdLst>
    <p:sldLayoutId id="2147483907" r:id="rId1"/>
    <p:sldLayoutId id="2147483908" r:id="rId2"/>
    <p:sldLayoutId id="2147483909" r:id="rId3"/>
    <p:sldLayoutId id="2147483910" r:id="rId4"/>
    <p:sldLayoutId id="2147483911" r:id="rId5"/>
    <p:sldLayoutId id="2147483912" r:id="rId6"/>
    <p:sldLayoutId id="2147483913" r:id="rId7"/>
    <p:sldLayoutId id="2147483914" r:id="rId8"/>
    <p:sldLayoutId id="2147483915" r:id="rId9"/>
    <p:sldLayoutId id="2147483916" r:id="rId10"/>
    <p:sldLayoutId id="214748391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36.png"/><Relationship Id="rId3" Type="http://schemas.microsoft.com/office/2007/relationships/hdphoto" Target="../media/hdphoto1.wdp"/><Relationship Id="rId7" Type="http://schemas.microsoft.com/office/2007/relationships/hdphoto" Target="../media/hdphoto3.wdp"/><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35.png"/><Relationship Id="rId11" Type="http://schemas.microsoft.com/office/2007/relationships/hdphoto" Target="../media/hdphoto5.wdp"/><Relationship Id="rId5" Type="http://schemas.microsoft.com/office/2007/relationships/hdphoto" Target="../media/hdphoto2.wdp"/><Relationship Id="rId10" Type="http://schemas.openxmlformats.org/officeDocument/2006/relationships/image" Target="../media/image37.png"/><Relationship Id="rId4" Type="http://schemas.openxmlformats.org/officeDocument/2006/relationships/image" Target="../media/image34.png"/><Relationship Id="rId9" Type="http://schemas.microsoft.com/office/2007/relationships/hdphoto" Target="../media/hdphoto4.wdp"/></Relationships>
</file>

<file path=ppt/slides/_rels/slide1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8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40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1.sv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diagramLayout" Target="../diagrams/layout1.xml"/><Relationship Id="rId3" Type="http://schemas.openxmlformats.org/officeDocument/2006/relationships/image" Target="../media/image5.jpeg"/><Relationship Id="rId7" Type="http://schemas.openxmlformats.org/officeDocument/2006/relationships/diagramData" Target="../diagrams/data1.xml"/><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8.png"/><Relationship Id="rId11" Type="http://schemas.microsoft.com/office/2007/relationships/diagramDrawing" Target="../diagrams/drawing1.xml"/><Relationship Id="rId5" Type="http://schemas.openxmlformats.org/officeDocument/2006/relationships/image" Target="../media/image7.png"/><Relationship Id="rId10" Type="http://schemas.openxmlformats.org/officeDocument/2006/relationships/diagramColors" Target="../diagrams/colors1.xml"/><Relationship Id="rId4" Type="http://schemas.openxmlformats.org/officeDocument/2006/relationships/image" Target="../media/image6.png"/><Relationship Id="rId9" Type="http://schemas.openxmlformats.org/officeDocument/2006/relationships/diagramQuickStyle" Target="../diagrams/quickStyle1.xml"/></Relationships>
</file>

<file path=ppt/slides/_rels/slide9.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27.png"/><Relationship Id="rId18" Type="http://schemas.openxmlformats.org/officeDocument/2006/relationships/image" Target="../media/image32.png"/><Relationship Id="rId3" Type="http://schemas.openxmlformats.org/officeDocument/2006/relationships/diagramLayout" Target="../diagrams/layout2.xml"/><Relationship Id="rId7" Type="http://schemas.openxmlformats.org/officeDocument/2006/relationships/image" Target="../media/image21.png"/><Relationship Id="rId12" Type="http://schemas.openxmlformats.org/officeDocument/2006/relationships/image" Target="../media/image26.png"/><Relationship Id="rId17" Type="http://schemas.openxmlformats.org/officeDocument/2006/relationships/image" Target="../media/image31.png"/><Relationship Id="rId2" Type="http://schemas.openxmlformats.org/officeDocument/2006/relationships/diagramData" Target="../diagrams/data2.xml"/><Relationship Id="rId16" Type="http://schemas.openxmlformats.org/officeDocument/2006/relationships/image" Target="../media/image30.png"/><Relationship Id="rId1" Type="http://schemas.openxmlformats.org/officeDocument/2006/relationships/slideLayout" Target="../slideLayouts/slideLayout2.xml"/><Relationship Id="rId6" Type="http://schemas.microsoft.com/office/2007/relationships/diagramDrawing" Target="../diagrams/drawing2.xml"/><Relationship Id="rId11" Type="http://schemas.openxmlformats.org/officeDocument/2006/relationships/image" Target="../media/image25.png"/><Relationship Id="rId5" Type="http://schemas.openxmlformats.org/officeDocument/2006/relationships/diagramColors" Target="../diagrams/colors2.xml"/><Relationship Id="rId15" Type="http://schemas.openxmlformats.org/officeDocument/2006/relationships/image" Target="../media/image29.png"/><Relationship Id="rId10" Type="http://schemas.openxmlformats.org/officeDocument/2006/relationships/image" Target="../media/image24.png"/><Relationship Id="rId4" Type="http://schemas.openxmlformats.org/officeDocument/2006/relationships/diagramQuickStyle" Target="../diagrams/quickStyle2.xml"/><Relationship Id="rId9" Type="http://schemas.openxmlformats.org/officeDocument/2006/relationships/image" Target="../media/image23.png"/><Relationship Id="rId14"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6" name="Rectangle 120">
            <a:extLst>
              <a:ext uri="{FF2B5EF4-FFF2-40B4-BE49-F238E27FC236}">
                <a16:creationId xmlns:a16="http://schemas.microsoft.com/office/drawing/2014/main" id="{9180DE06-7362-4888-AADA-7AADD57AC4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6F73C97-0C84-4125-9BA2-146AEB646878}"/>
              </a:ext>
            </a:extLst>
          </p:cNvPr>
          <p:cNvSpPr>
            <a:spLocks noGrp="1"/>
          </p:cNvSpPr>
          <p:nvPr>
            <p:ph type="title"/>
          </p:nvPr>
        </p:nvSpPr>
        <p:spPr>
          <a:xfrm>
            <a:off x="7331384" y="679730"/>
            <a:ext cx="4171994" cy="3932729"/>
          </a:xfrm>
        </p:spPr>
        <p:txBody>
          <a:bodyPr vert="horz" lIns="91440" tIns="45720" rIns="91440" bIns="45720" rtlCol="0" anchor="b">
            <a:normAutofit/>
          </a:bodyPr>
          <a:lstStyle/>
          <a:p>
            <a:r>
              <a:rPr lang="en-US" b="1">
                <a:solidFill>
                  <a:schemeClr val="tx1">
                    <a:lumMod val="65000"/>
                    <a:lumOff val="35000"/>
                  </a:schemeClr>
                </a:solidFill>
              </a:rPr>
              <a:t>Presented by:</a:t>
            </a:r>
            <a:br>
              <a:rPr lang="en-US" b="1">
                <a:solidFill>
                  <a:schemeClr val="tx1">
                    <a:lumMod val="65000"/>
                    <a:lumOff val="35000"/>
                  </a:schemeClr>
                </a:solidFill>
              </a:rPr>
            </a:br>
            <a:r>
              <a:rPr lang="en-US" b="1">
                <a:solidFill>
                  <a:schemeClr val="tx1">
                    <a:lumMod val="65000"/>
                    <a:lumOff val="35000"/>
                  </a:schemeClr>
                </a:solidFill>
                <a:cs typeface="Calibri Light"/>
              </a:rPr>
              <a:t>Tech Pirates</a:t>
            </a:r>
            <a:endParaRPr lang="en-US">
              <a:solidFill>
                <a:schemeClr val="tx1">
                  <a:lumMod val="65000"/>
                  <a:lumOff val="35000"/>
                </a:schemeClr>
              </a:solidFill>
              <a:cs typeface="Calibri Light"/>
            </a:endParaRPr>
          </a:p>
        </p:txBody>
      </p:sp>
      <p:grpSp>
        <p:nvGrpSpPr>
          <p:cNvPr id="123" name="Group 122">
            <a:extLst>
              <a:ext uri="{FF2B5EF4-FFF2-40B4-BE49-F238E27FC236}">
                <a16:creationId xmlns:a16="http://schemas.microsoft.com/office/drawing/2014/main" id="{3AF6A671-C637-4547-85F4-51B6D188139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2218698" y="2733627"/>
            <a:ext cx="1340409" cy="5777807"/>
            <a:chOff x="329184" y="2"/>
            <a:chExt cx="524256" cy="5777807"/>
          </a:xfrm>
        </p:grpSpPr>
        <p:cxnSp>
          <p:nvCxnSpPr>
            <p:cNvPr id="124" name="Straight Connector 123">
              <a:extLst>
                <a:ext uri="{FF2B5EF4-FFF2-40B4-BE49-F238E27FC236}">
                  <a16:creationId xmlns:a16="http://schemas.microsoft.com/office/drawing/2014/main" id="{C575CF26-3D3C-4C5A-A2B7-00432016EF6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329184" y="5777809"/>
              <a:ext cx="521208"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25" name="Rectangle 124">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184" y="2"/>
              <a:ext cx="524256" cy="566677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7" name="Rectangle 126">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8623" y="372533"/>
            <a:ext cx="6116779" cy="606872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3" descr="Logo&#10;&#10;Description automatically generated">
            <a:extLst>
              <a:ext uri="{FF2B5EF4-FFF2-40B4-BE49-F238E27FC236}">
                <a16:creationId xmlns:a16="http://schemas.microsoft.com/office/drawing/2014/main" id="{2A017FE3-7C5E-3D83-6BA0-E6DA117B1632}"/>
              </a:ext>
            </a:extLst>
          </p:cNvPr>
          <p:cNvPicPr>
            <a:picLocks noChangeAspect="1"/>
          </p:cNvPicPr>
          <p:nvPr/>
        </p:nvPicPr>
        <p:blipFill>
          <a:blip r:embed="rId2"/>
          <a:stretch>
            <a:fillRect/>
          </a:stretch>
        </p:blipFill>
        <p:spPr>
          <a:xfrm>
            <a:off x="886567" y="680733"/>
            <a:ext cx="5608830" cy="5384475"/>
          </a:xfrm>
          <a:prstGeom prst="rect">
            <a:avLst/>
          </a:prstGeom>
        </p:spPr>
      </p:pic>
    </p:spTree>
    <p:extLst>
      <p:ext uri="{BB962C8B-B14F-4D97-AF65-F5344CB8AC3E}">
        <p14:creationId xmlns:p14="http://schemas.microsoft.com/office/powerpoint/2010/main" val="38287106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 name="Rectangle 50">
            <a:extLst>
              <a:ext uri="{FF2B5EF4-FFF2-40B4-BE49-F238E27FC236}">
                <a16:creationId xmlns:a16="http://schemas.microsoft.com/office/drawing/2014/main" id="{AB902CB9-C7DC-4673-B7D5-F22DCF0EC5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C130A3-9AC0-ED76-9593-E0527F458A01}"/>
              </a:ext>
            </a:extLst>
          </p:cNvPr>
          <p:cNvSpPr>
            <a:spLocks noGrp="1"/>
          </p:cNvSpPr>
          <p:nvPr>
            <p:ph type="title"/>
          </p:nvPr>
        </p:nvSpPr>
        <p:spPr>
          <a:xfrm>
            <a:off x="838200" y="552741"/>
            <a:ext cx="3999971" cy="1690798"/>
          </a:xfrm>
        </p:spPr>
        <p:txBody>
          <a:bodyPr vert="horz" lIns="91440" tIns="45720" rIns="91440" bIns="45720" rtlCol="0" anchor="ctr">
            <a:normAutofit/>
          </a:bodyPr>
          <a:lstStyle/>
          <a:p>
            <a:r>
              <a:rPr lang="en-US" b="1" kern="1200">
                <a:solidFill>
                  <a:schemeClr val="tx1"/>
                </a:solidFill>
                <a:latin typeface="+mj-lt"/>
                <a:ea typeface="+mj-ea"/>
                <a:cs typeface="+mj-cs"/>
              </a:rPr>
              <a:t>Pricing Strategy</a:t>
            </a:r>
          </a:p>
        </p:txBody>
      </p:sp>
      <p:sp>
        <p:nvSpPr>
          <p:cNvPr id="31" name="TextBox 30">
            <a:extLst>
              <a:ext uri="{FF2B5EF4-FFF2-40B4-BE49-F238E27FC236}">
                <a16:creationId xmlns:a16="http://schemas.microsoft.com/office/drawing/2014/main" id="{A03D8840-DDD4-66B0-676C-FBB0CFCCDBC1}"/>
              </a:ext>
            </a:extLst>
          </p:cNvPr>
          <p:cNvSpPr txBox="1"/>
          <p:nvPr/>
        </p:nvSpPr>
        <p:spPr>
          <a:xfrm>
            <a:off x="838200" y="2400475"/>
            <a:ext cx="3999971" cy="3721829"/>
          </a:xfrm>
          <a:prstGeom prst="rect">
            <a:avLst/>
          </a:prstGeom>
        </p:spPr>
        <p:txBody>
          <a:bodyPr vert="horz" lIns="91440" tIns="45720" rIns="91440" bIns="45720" rtlCol="0">
            <a:normAutofit/>
          </a:bodyPr>
          <a:lstStyle/>
          <a:p>
            <a:pPr defTabSz="914400">
              <a:lnSpc>
                <a:spcPct val="90000"/>
              </a:lnSpc>
              <a:spcAft>
                <a:spcPts val="600"/>
              </a:spcAft>
            </a:pPr>
            <a:r>
              <a:rPr lang="en-US" sz="2000"/>
              <a:t>We did some research on existing relationship curves for different product types, on the internet…. </a:t>
            </a:r>
          </a:p>
          <a:p>
            <a:pPr indent="-228600" defTabSz="914400">
              <a:lnSpc>
                <a:spcPct val="90000"/>
              </a:lnSpc>
              <a:spcAft>
                <a:spcPts val="600"/>
              </a:spcAft>
              <a:buFont typeface="Arial" panose="020B0604020202020204" pitchFamily="34" charset="0"/>
              <a:buChar char="•"/>
            </a:pPr>
            <a:endParaRPr lang="en-US" sz="2000"/>
          </a:p>
          <a:p>
            <a:pPr defTabSz="914400">
              <a:lnSpc>
                <a:spcPct val="90000"/>
              </a:lnSpc>
              <a:spcAft>
                <a:spcPts val="600"/>
              </a:spcAft>
            </a:pPr>
            <a:r>
              <a:rPr lang="en-US" sz="2000" b="1" u="sng"/>
              <a:t>BUT</a:t>
            </a:r>
            <a:r>
              <a:rPr lang="en-US" sz="2000"/>
              <a:t> found nothing for Housing industry….</a:t>
            </a:r>
          </a:p>
        </p:txBody>
      </p:sp>
      <p:pic>
        <p:nvPicPr>
          <p:cNvPr id="37" name="Picture 36" descr="Diagram&#10;&#10;Description automatically generated">
            <a:extLst>
              <a:ext uri="{FF2B5EF4-FFF2-40B4-BE49-F238E27FC236}">
                <a16:creationId xmlns:a16="http://schemas.microsoft.com/office/drawing/2014/main" id="{903CCC52-3D12-9E26-A514-E1F536E29855}"/>
              </a:ext>
            </a:extLst>
          </p:cNvPr>
          <p:cNvPicPr>
            <a:picLocks noChangeAspect="1"/>
          </p:cNvPicPr>
          <p:nvPr/>
        </p:nvPicPr>
        <p:blipFill>
          <a:blip r:embed="rId2">
            <a:extLst>
              <a:ext uri="{BEBA8EAE-BF5A-486C-A8C5-ECC9F3942E4B}">
                <a14:imgProps xmlns:a14="http://schemas.microsoft.com/office/drawing/2010/main">
                  <a14:imgLayer r:embed="rId3">
                    <a14:imgEffect>
                      <a14:saturation sat="400000"/>
                    </a14:imgEffect>
                  </a14:imgLayer>
                </a14:imgProps>
              </a:ext>
            </a:extLst>
          </a:blip>
          <a:stretch>
            <a:fillRect/>
          </a:stretch>
        </p:blipFill>
        <p:spPr>
          <a:xfrm>
            <a:off x="5195933" y="1650485"/>
            <a:ext cx="3325118" cy="2252767"/>
          </a:xfrm>
          <a:prstGeom prst="rect">
            <a:avLst/>
          </a:prstGeom>
        </p:spPr>
      </p:pic>
      <p:pic>
        <p:nvPicPr>
          <p:cNvPr id="39" name="Picture 38" descr="Chart, funnel chart&#10;&#10;Description automatically generated with medium confidence">
            <a:extLst>
              <a:ext uri="{FF2B5EF4-FFF2-40B4-BE49-F238E27FC236}">
                <a16:creationId xmlns:a16="http://schemas.microsoft.com/office/drawing/2014/main" id="{666BFEAF-DA2E-9880-6CA0-0F4F3636E828}"/>
              </a:ext>
            </a:extLst>
          </p:cNvPr>
          <p:cNvPicPr>
            <a:picLocks noChangeAspect="1"/>
          </p:cNvPicPr>
          <p:nvPr/>
        </p:nvPicPr>
        <p:blipFill>
          <a:blip r:embed="rId4">
            <a:extLst>
              <a:ext uri="{BEBA8EAE-BF5A-486C-A8C5-ECC9F3942E4B}">
                <a14:imgProps xmlns:a14="http://schemas.microsoft.com/office/drawing/2010/main">
                  <a14:imgLayer r:embed="rId5">
                    <a14:imgEffect>
                      <a14:saturation sat="400000"/>
                    </a14:imgEffect>
                  </a14:imgLayer>
                </a14:imgProps>
              </a:ext>
            </a:extLst>
          </a:blip>
          <a:stretch>
            <a:fillRect/>
          </a:stretch>
        </p:blipFill>
        <p:spPr>
          <a:xfrm>
            <a:off x="8672469" y="1708675"/>
            <a:ext cx="3325118" cy="2194577"/>
          </a:xfrm>
          <a:prstGeom prst="rect">
            <a:avLst/>
          </a:prstGeom>
        </p:spPr>
      </p:pic>
      <p:pic>
        <p:nvPicPr>
          <p:cNvPr id="35" name="Picture 34" descr="Diagram&#10;&#10;Description automatically generated">
            <a:extLst>
              <a:ext uri="{FF2B5EF4-FFF2-40B4-BE49-F238E27FC236}">
                <a16:creationId xmlns:a16="http://schemas.microsoft.com/office/drawing/2014/main" id="{241D2AB9-0587-2818-A6F5-A21E2F5EEC30}"/>
              </a:ext>
            </a:extLst>
          </p:cNvPr>
          <p:cNvPicPr>
            <a:picLocks noChangeAspect="1"/>
          </p:cNvPicPr>
          <p:nvPr/>
        </p:nvPicPr>
        <p:blipFill>
          <a:blip r:embed="rId6">
            <a:extLst>
              <a:ext uri="{BEBA8EAE-BF5A-486C-A8C5-ECC9F3942E4B}">
                <a14:imgProps xmlns:a14="http://schemas.microsoft.com/office/drawing/2010/main">
                  <a14:imgLayer r:embed="rId7">
                    <a14:imgEffect>
                      <a14:saturation sat="400000"/>
                    </a14:imgEffect>
                  </a14:imgLayer>
                </a14:imgProps>
              </a:ext>
            </a:extLst>
          </a:blip>
          <a:stretch>
            <a:fillRect/>
          </a:stretch>
        </p:blipFill>
        <p:spPr>
          <a:xfrm>
            <a:off x="5191604" y="4440458"/>
            <a:ext cx="2152419" cy="1851080"/>
          </a:xfrm>
          <a:prstGeom prst="rect">
            <a:avLst/>
          </a:prstGeom>
        </p:spPr>
      </p:pic>
      <p:pic>
        <p:nvPicPr>
          <p:cNvPr id="30" name="Picture 29" descr="Diagram&#10;&#10;Description automatically generated with medium confidence">
            <a:extLst>
              <a:ext uri="{FF2B5EF4-FFF2-40B4-BE49-F238E27FC236}">
                <a16:creationId xmlns:a16="http://schemas.microsoft.com/office/drawing/2014/main" id="{BE777886-210D-D5EE-BBBB-3052AE961D2F}"/>
              </a:ext>
            </a:extLst>
          </p:cNvPr>
          <p:cNvPicPr>
            <a:picLocks noChangeAspect="1"/>
          </p:cNvPicPr>
          <p:nvPr/>
        </p:nvPicPr>
        <p:blipFill>
          <a:blip r:embed="rId8">
            <a:extLst>
              <a:ext uri="{BEBA8EAE-BF5A-486C-A8C5-ECC9F3942E4B}">
                <a14:imgProps xmlns:a14="http://schemas.microsoft.com/office/drawing/2010/main">
                  <a14:imgLayer r:embed="rId9">
                    <a14:imgEffect>
                      <a14:saturation sat="400000"/>
                    </a14:imgEffect>
                  </a14:imgLayer>
                </a14:imgProps>
              </a:ext>
            </a:extLst>
          </a:blip>
          <a:stretch>
            <a:fillRect/>
          </a:stretch>
        </p:blipFill>
        <p:spPr>
          <a:xfrm>
            <a:off x="7528164" y="4481385"/>
            <a:ext cx="2152419" cy="1808032"/>
          </a:xfrm>
          <a:prstGeom prst="rect">
            <a:avLst/>
          </a:prstGeom>
        </p:spPr>
      </p:pic>
      <p:pic>
        <p:nvPicPr>
          <p:cNvPr id="33" name="Picture 32" descr="Diagram&#10;&#10;Description automatically generated with low confidence">
            <a:extLst>
              <a:ext uri="{FF2B5EF4-FFF2-40B4-BE49-F238E27FC236}">
                <a16:creationId xmlns:a16="http://schemas.microsoft.com/office/drawing/2014/main" id="{4EE3BDE2-9106-F3CC-271F-F5E715E67BCC}"/>
              </a:ext>
            </a:extLst>
          </p:cNvPr>
          <p:cNvPicPr>
            <a:picLocks noChangeAspect="1"/>
          </p:cNvPicPr>
          <p:nvPr/>
        </p:nvPicPr>
        <p:blipFill>
          <a:blip r:embed="rId10">
            <a:extLst>
              <a:ext uri="{BEBA8EAE-BF5A-486C-A8C5-ECC9F3942E4B}">
                <a14:imgProps xmlns:a14="http://schemas.microsoft.com/office/drawing/2010/main">
                  <a14:imgLayer r:embed="rId11">
                    <a14:imgEffect>
                      <a14:saturation sat="400000"/>
                    </a14:imgEffect>
                  </a14:imgLayer>
                </a14:imgProps>
              </a:ext>
            </a:extLst>
          </a:blip>
          <a:stretch>
            <a:fillRect/>
          </a:stretch>
        </p:blipFill>
        <p:spPr>
          <a:xfrm>
            <a:off x="9845167" y="4780589"/>
            <a:ext cx="2152419" cy="1506693"/>
          </a:xfrm>
          <a:prstGeom prst="rect">
            <a:avLst/>
          </a:prstGeom>
        </p:spPr>
      </p:pic>
    </p:spTree>
    <p:extLst>
      <p:ext uri="{BB962C8B-B14F-4D97-AF65-F5344CB8AC3E}">
        <p14:creationId xmlns:p14="http://schemas.microsoft.com/office/powerpoint/2010/main" val="11655279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10A0E07-1C78-F3AB-7987-BB3C0E6F8A99}"/>
                  </a:ext>
                </a:extLst>
              </p:cNvPr>
              <p:cNvSpPr>
                <a:spLocks noGrp="1"/>
              </p:cNvSpPr>
              <p:nvPr>
                <p:ph idx="1"/>
              </p:nvPr>
            </p:nvSpPr>
            <p:spPr>
              <a:xfrm>
                <a:off x="321564" y="280537"/>
                <a:ext cx="6675627" cy="1823385"/>
              </a:xfrm>
            </p:spPr>
            <p:txBody>
              <a:bodyPr anchor="ctr">
                <a:noAutofit/>
              </a:bodyPr>
              <a:lstStyle/>
              <a:p>
                <a:pPr marL="0" indent="0">
                  <a:buNone/>
                </a:pPr>
                <a:r>
                  <a:rPr lang="en-US" sz="1500">
                    <a:latin typeface="Cambria Math" panose="02040503050406030204" pitchFamily="18" charset="0"/>
                  </a:rPr>
                  <a:t>Hence, we approximated our PD curve to follow the below linear relationship –</a:t>
                </a:r>
                <a:endParaRPr lang="en-US" sz="1500" b="0">
                  <a:latin typeface="Cambria Math" panose="02040503050406030204" pitchFamily="18" charset="0"/>
                </a:endParaRPr>
              </a:p>
              <a:p>
                <a:pPr marL="0" indent="0">
                  <a:buNone/>
                </a:pPr>
                <a:r>
                  <a:rPr lang="en-US" sz="1500" b="0"/>
                  <a:t>        </a:t>
                </a:r>
                <a14:m>
                  <m:oMath xmlns:m="http://schemas.openxmlformats.org/officeDocument/2006/math">
                    <m:r>
                      <a:rPr lang="en-US" sz="1500" b="1" i="1">
                        <a:latin typeface="Cambria Math" panose="02040503050406030204" pitchFamily="18" charset="0"/>
                      </a:rPr>
                      <m:t>𝑸𝒖𝒂𝒏𝒕𝒊𝒕𝒚</m:t>
                    </m:r>
                    <m:r>
                      <a:rPr lang="en-US" sz="1500" b="1" i="1">
                        <a:latin typeface="Cambria Math" panose="02040503050406030204" pitchFamily="18" charset="0"/>
                      </a:rPr>
                      <m:t>=</m:t>
                    </m:r>
                    <m:r>
                      <a:rPr lang="en-US" sz="1500" b="1" i="1">
                        <a:latin typeface="Cambria Math" panose="02040503050406030204" pitchFamily="18" charset="0"/>
                      </a:rPr>
                      <m:t>𝟓𝟓𝟎𝟎</m:t>
                    </m:r>
                    <m:r>
                      <a:rPr lang="en-US" sz="1500" b="1" i="1">
                        <a:latin typeface="Cambria Math" panose="02040503050406030204" pitchFamily="18" charset="0"/>
                      </a:rPr>
                      <m:t> −</m:t>
                    </m:r>
                    <m:r>
                      <a:rPr lang="en-US" sz="1500" b="1" i="1">
                        <a:latin typeface="Cambria Math" panose="02040503050406030204" pitchFamily="18" charset="0"/>
                      </a:rPr>
                      <m:t>𝟏𝟏𝟎</m:t>
                    </m:r>
                    <m:r>
                      <a:rPr lang="en-US" sz="1500" b="1" i="1">
                        <a:latin typeface="Cambria Math" panose="02040503050406030204" pitchFamily="18" charset="0"/>
                      </a:rPr>
                      <m:t> ×</m:t>
                    </m:r>
                    <m:r>
                      <a:rPr lang="en-US" sz="1500" b="1" i="1">
                        <a:latin typeface="Cambria Math" panose="02040503050406030204" pitchFamily="18" charset="0"/>
                      </a:rPr>
                      <m:t>𝑷𝒓𝒊𝒄</m:t>
                    </m:r>
                  </m:oMath>
                </a14:m>
                <a:r>
                  <a:rPr lang="en-US" sz="1500" b="1"/>
                  <a:t>e</a:t>
                </a:r>
              </a:p>
              <a:p>
                <a:pPr marL="0" indent="0">
                  <a:buNone/>
                </a:pPr>
                <a:endParaRPr lang="en-IN" sz="1500" b="1"/>
              </a:p>
              <a:p>
                <a:pPr marL="0" indent="0">
                  <a:buNone/>
                </a:pPr>
                <a:r>
                  <a:rPr lang="en-IN" sz="1500"/>
                  <a:t>Based on the above, and considering we will offer 3 variations of products, our pricing strategy turns out to be what is shown in the table </a:t>
                </a:r>
              </a:p>
              <a:p>
                <a:pPr marL="0" indent="0">
                  <a:buNone/>
                </a:pPr>
                <a:r>
                  <a:rPr lang="en-IN" sz="1500"/>
                  <a:t>Our Avg. monthly revenue is predicted to be appx. </a:t>
                </a:r>
                <a:r>
                  <a:rPr lang="en-IN" sz="1500" b="1"/>
                  <a:t>$55,110</a:t>
                </a:r>
              </a:p>
            </p:txBody>
          </p:sp>
        </mc:Choice>
        <mc:Fallback xmlns="">
          <p:sp>
            <p:nvSpPr>
              <p:cNvPr id="3" name="Content Placeholder 2">
                <a:extLst>
                  <a:ext uri="{FF2B5EF4-FFF2-40B4-BE49-F238E27FC236}">
                    <a16:creationId xmlns:a16="http://schemas.microsoft.com/office/drawing/2014/main" id="{810A0E07-1C78-F3AB-7987-BB3C0E6F8A99}"/>
                  </a:ext>
                </a:extLst>
              </p:cNvPr>
              <p:cNvSpPr>
                <a:spLocks noGrp="1" noRot="1" noChangeAspect="1" noMove="1" noResize="1" noEditPoints="1" noAdjustHandles="1" noChangeArrowheads="1" noChangeShapeType="1" noTextEdit="1"/>
              </p:cNvSpPr>
              <p:nvPr>
                <p:ph idx="1"/>
              </p:nvPr>
            </p:nvSpPr>
            <p:spPr>
              <a:xfrm>
                <a:off x="321564" y="280537"/>
                <a:ext cx="6675627" cy="1823385"/>
              </a:xfrm>
              <a:blipFill>
                <a:blip r:embed="rId2"/>
                <a:stretch>
                  <a:fillRect l="-365" t="-2007" b="-4348"/>
                </a:stretch>
              </a:blipFill>
            </p:spPr>
            <p:txBody>
              <a:bodyPr/>
              <a:lstStyle/>
              <a:p>
                <a:r>
                  <a:rPr lang="en-IN">
                    <a:noFill/>
                  </a:rPr>
                  <a:t> </a:t>
                </a:r>
              </a:p>
            </p:txBody>
          </p:sp>
        </mc:Fallback>
      </mc:AlternateContent>
      <p:sp>
        <p:nvSpPr>
          <p:cNvPr id="155" name="Rectangle 149">
            <a:extLst>
              <a:ext uri="{FF2B5EF4-FFF2-40B4-BE49-F238E27FC236}">
                <a16:creationId xmlns:a16="http://schemas.microsoft.com/office/drawing/2014/main" id="{5AAE9118-0436-4488-AC4A-C14DF6A7B6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2211010"/>
            <a:ext cx="12192002" cy="464699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6" name="Rounded Rectangle 26">
            <a:extLst>
              <a:ext uri="{FF2B5EF4-FFF2-40B4-BE49-F238E27FC236}">
                <a16:creationId xmlns:a16="http://schemas.microsoft.com/office/drawing/2014/main" id="{1B10F861-B8F1-49C7-BD58-EAB20CEE7F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564" y="2423160"/>
            <a:ext cx="5613569" cy="3930315"/>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a:extLst>
              <a:ext uri="{FF2B5EF4-FFF2-40B4-BE49-F238E27FC236}">
                <a16:creationId xmlns:a16="http://schemas.microsoft.com/office/drawing/2014/main" id="{5401BE20-6AA2-0DC1-E02C-C8225E7EC5FA}"/>
              </a:ext>
            </a:extLst>
          </p:cNvPr>
          <p:cNvPicPr>
            <a:picLocks noChangeAspect="1"/>
          </p:cNvPicPr>
          <p:nvPr/>
        </p:nvPicPr>
        <p:blipFill>
          <a:blip r:embed="rId3"/>
          <a:stretch>
            <a:fillRect/>
          </a:stretch>
        </p:blipFill>
        <p:spPr>
          <a:xfrm>
            <a:off x="948321" y="2742397"/>
            <a:ext cx="4360053" cy="3291840"/>
          </a:xfrm>
          <a:prstGeom prst="rect">
            <a:avLst/>
          </a:prstGeom>
        </p:spPr>
      </p:pic>
      <p:sp>
        <p:nvSpPr>
          <p:cNvPr id="154" name="Rounded Rectangle 16">
            <a:extLst>
              <a:ext uri="{FF2B5EF4-FFF2-40B4-BE49-F238E27FC236}">
                <a16:creationId xmlns:a16="http://schemas.microsoft.com/office/drawing/2014/main" id="{61F6E425-22AB-4DA2-8FAC-58ADB58EF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54749" y="2423160"/>
            <a:ext cx="5613569" cy="3930315"/>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4" name="Table 23">
            <a:extLst>
              <a:ext uri="{FF2B5EF4-FFF2-40B4-BE49-F238E27FC236}">
                <a16:creationId xmlns:a16="http://schemas.microsoft.com/office/drawing/2014/main" id="{63947DC1-72A7-BBE2-3CC6-F7B303C768A0}"/>
              </a:ext>
            </a:extLst>
          </p:cNvPr>
          <p:cNvGraphicFramePr>
            <a:graphicFrameLocks noGrp="1"/>
          </p:cNvGraphicFramePr>
          <p:nvPr>
            <p:extLst>
              <p:ext uri="{D42A27DB-BD31-4B8C-83A1-F6EECF244321}">
                <p14:modId xmlns:p14="http://schemas.microsoft.com/office/powerpoint/2010/main" val="2555231422"/>
              </p:ext>
            </p:extLst>
          </p:nvPr>
        </p:nvGraphicFramePr>
        <p:xfrm>
          <a:off x="6561890" y="3349029"/>
          <a:ext cx="4974338" cy="2078575"/>
        </p:xfrm>
        <a:graphic>
          <a:graphicData uri="http://schemas.openxmlformats.org/drawingml/2006/table">
            <a:tbl>
              <a:tblPr firstRow="1" bandRow="1">
                <a:solidFill>
                  <a:schemeClr val="bg1">
                    <a:lumMod val="95000"/>
                  </a:schemeClr>
                </a:solidFill>
                <a:tableStyleId>{3B4B98B0-60AC-42C2-AFA5-B58CD77FA1E5}</a:tableStyleId>
              </a:tblPr>
              <a:tblGrid>
                <a:gridCol w="1180071">
                  <a:extLst>
                    <a:ext uri="{9D8B030D-6E8A-4147-A177-3AD203B41FA5}">
                      <a16:colId xmlns:a16="http://schemas.microsoft.com/office/drawing/2014/main" val="78646862"/>
                    </a:ext>
                  </a:extLst>
                </a:gridCol>
                <a:gridCol w="1585770">
                  <a:extLst>
                    <a:ext uri="{9D8B030D-6E8A-4147-A177-3AD203B41FA5}">
                      <a16:colId xmlns:a16="http://schemas.microsoft.com/office/drawing/2014/main" val="722283563"/>
                    </a:ext>
                  </a:extLst>
                </a:gridCol>
                <a:gridCol w="927986">
                  <a:extLst>
                    <a:ext uri="{9D8B030D-6E8A-4147-A177-3AD203B41FA5}">
                      <a16:colId xmlns:a16="http://schemas.microsoft.com/office/drawing/2014/main" val="1293404277"/>
                    </a:ext>
                  </a:extLst>
                </a:gridCol>
                <a:gridCol w="1280511">
                  <a:extLst>
                    <a:ext uri="{9D8B030D-6E8A-4147-A177-3AD203B41FA5}">
                      <a16:colId xmlns:a16="http://schemas.microsoft.com/office/drawing/2014/main" val="85822078"/>
                    </a:ext>
                  </a:extLst>
                </a:gridCol>
              </a:tblGrid>
              <a:tr h="782977">
                <a:tc>
                  <a:txBody>
                    <a:bodyPr/>
                    <a:lstStyle/>
                    <a:p>
                      <a:pPr algn="ctr" fontAlgn="b"/>
                      <a:r>
                        <a:rPr lang="en-IN" sz="1600" b="1" u="none" strike="noStrike" cap="none" spc="0">
                          <a:solidFill>
                            <a:schemeClr val="tx1"/>
                          </a:solidFill>
                          <a:effectLst/>
                        </a:rPr>
                        <a:t>Version</a:t>
                      </a:r>
                      <a:endParaRPr lang="en-IN" sz="1600" b="1" i="0" u="none" strike="noStrike" cap="none" spc="0">
                        <a:solidFill>
                          <a:schemeClr val="tx1"/>
                        </a:solidFill>
                        <a:effectLst/>
                        <a:latin typeface="Calibri" panose="020F0502020204030204" pitchFamily="34" charset="0"/>
                      </a:endParaRPr>
                    </a:p>
                  </a:txBody>
                  <a:tcPr marL="79407" marR="34817" marT="22688" marB="170157" anchor="b">
                    <a:lnL w="12700" cap="flat" cmpd="sng" algn="ctr">
                      <a:solidFill>
                        <a:schemeClr val="accent1"/>
                      </a:solidFill>
                      <a:prstDash val="solid"/>
                    </a:lnL>
                    <a:lnR w="12700" cmpd="sng">
                      <a:noFill/>
                      <a:prstDash val="solid"/>
                    </a:lnR>
                    <a:lnT w="9525" cap="flat" cmpd="sng" algn="ctr">
                      <a:noFill/>
                      <a:prstDash val="solid"/>
                    </a:lnT>
                    <a:lnB w="12700" cmpd="sng">
                      <a:noFill/>
                      <a:prstDash val="solid"/>
                    </a:lnB>
                    <a:solidFill>
                      <a:schemeClr val="bg1">
                        <a:lumMod val="75000"/>
                      </a:schemeClr>
                    </a:solidFill>
                  </a:tcPr>
                </a:tc>
                <a:tc>
                  <a:txBody>
                    <a:bodyPr/>
                    <a:lstStyle/>
                    <a:p>
                      <a:pPr algn="ctr" fontAlgn="b"/>
                      <a:r>
                        <a:rPr lang="en-IN" sz="1600" b="1" u="none" strike="noStrike" cap="none" spc="0">
                          <a:solidFill>
                            <a:schemeClr val="tx1"/>
                          </a:solidFill>
                          <a:effectLst/>
                        </a:rPr>
                        <a:t>Cost of Production</a:t>
                      </a:r>
                      <a:endParaRPr lang="en-IN" sz="1600" b="1" i="0" u="none" strike="noStrike" cap="none" spc="0">
                        <a:solidFill>
                          <a:schemeClr val="tx1"/>
                        </a:solidFill>
                        <a:effectLst/>
                        <a:latin typeface="Calibri" panose="020F0502020204030204" pitchFamily="34" charset="0"/>
                      </a:endParaRPr>
                    </a:p>
                  </a:txBody>
                  <a:tcPr marL="79407" marR="34817" marT="22688" marB="170157" anchor="b">
                    <a:lnL w="12700" cmpd="sng">
                      <a:noFill/>
                      <a:prstDash val="solid"/>
                    </a:lnL>
                    <a:lnR w="12700" cmpd="sng">
                      <a:noFill/>
                      <a:prstDash val="solid"/>
                    </a:lnR>
                    <a:lnT w="9525" cap="flat" cmpd="sng" algn="ctr">
                      <a:noFill/>
                      <a:prstDash val="solid"/>
                    </a:lnT>
                    <a:lnB w="12700" cmpd="sng">
                      <a:noFill/>
                      <a:prstDash val="solid"/>
                    </a:lnB>
                    <a:solidFill>
                      <a:schemeClr val="bg1">
                        <a:lumMod val="75000"/>
                      </a:schemeClr>
                    </a:solidFill>
                  </a:tcPr>
                </a:tc>
                <a:tc>
                  <a:txBody>
                    <a:bodyPr/>
                    <a:lstStyle/>
                    <a:p>
                      <a:pPr algn="ctr" fontAlgn="b"/>
                      <a:r>
                        <a:rPr lang="en-IN" sz="1600" b="1" u="none" strike="noStrike" cap="none" spc="0">
                          <a:solidFill>
                            <a:schemeClr val="tx1"/>
                          </a:solidFill>
                          <a:effectLst/>
                        </a:rPr>
                        <a:t>Sales Price</a:t>
                      </a:r>
                      <a:endParaRPr lang="en-IN" sz="1600" b="1" i="0" u="none" strike="noStrike" cap="none" spc="0">
                        <a:solidFill>
                          <a:schemeClr val="tx1"/>
                        </a:solidFill>
                        <a:effectLst/>
                        <a:latin typeface="Calibri" panose="020F0502020204030204" pitchFamily="34" charset="0"/>
                      </a:endParaRPr>
                    </a:p>
                  </a:txBody>
                  <a:tcPr marL="79407" marR="34817" marT="22688" marB="170157" anchor="b">
                    <a:lnL w="12700" cmpd="sng">
                      <a:noFill/>
                      <a:prstDash val="solid"/>
                    </a:lnL>
                    <a:lnR w="12700" cmpd="sng">
                      <a:noFill/>
                      <a:prstDash val="solid"/>
                    </a:lnR>
                    <a:lnT w="9525" cap="flat" cmpd="sng" algn="ctr">
                      <a:noFill/>
                      <a:prstDash val="solid"/>
                    </a:lnT>
                    <a:lnB w="12700" cmpd="sng">
                      <a:noFill/>
                      <a:prstDash val="solid"/>
                    </a:lnB>
                    <a:solidFill>
                      <a:schemeClr val="bg1">
                        <a:lumMod val="75000"/>
                      </a:schemeClr>
                    </a:solidFill>
                  </a:tcPr>
                </a:tc>
                <a:tc>
                  <a:txBody>
                    <a:bodyPr/>
                    <a:lstStyle/>
                    <a:p>
                      <a:pPr algn="ctr" fontAlgn="b"/>
                      <a:r>
                        <a:rPr lang="en-IN" sz="1600" b="1" u="none" strike="noStrike" cap="none" spc="0">
                          <a:solidFill>
                            <a:schemeClr val="tx1"/>
                          </a:solidFill>
                          <a:effectLst/>
                        </a:rPr>
                        <a:t>Optimal Quantity</a:t>
                      </a:r>
                      <a:endParaRPr lang="en-IN" sz="1600" b="1" i="0" u="none" strike="noStrike" cap="none" spc="0">
                        <a:solidFill>
                          <a:schemeClr val="tx1"/>
                        </a:solidFill>
                        <a:effectLst/>
                        <a:latin typeface="Calibri" panose="020F0502020204030204" pitchFamily="34" charset="0"/>
                      </a:endParaRPr>
                    </a:p>
                  </a:txBody>
                  <a:tcPr marL="79407" marR="34817" marT="22688" marB="170157" anchor="b">
                    <a:lnL w="12700" cmpd="sng">
                      <a:noFill/>
                      <a:prstDash val="solid"/>
                    </a:lnL>
                    <a:lnR w="12700" cmpd="sng">
                      <a:noFill/>
                      <a:prstDash val="solid"/>
                    </a:lnR>
                    <a:lnT w="9525" cap="flat" cmpd="sng" algn="ctr">
                      <a:noFill/>
                      <a:prstDash val="solid"/>
                    </a:lnT>
                    <a:lnB w="12700" cmpd="sng">
                      <a:noFill/>
                      <a:prstDash val="solid"/>
                    </a:lnB>
                    <a:solidFill>
                      <a:schemeClr val="bg1">
                        <a:lumMod val="75000"/>
                      </a:schemeClr>
                    </a:solidFill>
                  </a:tcPr>
                </a:tc>
                <a:extLst>
                  <a:ext uri="{0D108BD9-81ED-4DB2-BD59-A6C34878D82A}">
                    <a16:rowId xmlns:a16="http://schemas.microsoft.com/office/drawing/2014/main" val="3053196924"/>
                  </a:ext>
                </a:extLst>
              </a:tr>
              <a:tr h="431866">
                <a:tc>
                  <a:txBody>
                    <a:bodyPr/>
                    <a:lstStyle/>
                    <a:p>
                      <a:pPr algn="ctr" fontAlgn="b"/>
                      <a:r>
                        <a:rPr lang="en-IN" sz="1500" u="none" strike="noStrike" cap="none" spc="0">
                          <a:solidFill>
                            <a:schemeClr val="bg1"/>
                          </a:solidFill>
                          <a:effectLst/>
                        </a:rPr>
                        <a:t>Hermes</a:t>
                      </a:r>
                      <a:endParaRPr lang="en-IN" sz="1500" b="0" i="0" u="none" strike="noStrike" cap="none" spc="0">
                        <a:solidFill>
                          <a:schemeClr val="bg1"/>
                        </a:solidFill>
                        <a:effectLst/>
                        <a:latin typeface="Calibri" panose="020F0502020204030204" pitchFamily="34" charset="0"/>
                      </a:endParaRPr>
                    </a:p>
                  </a:txBody>
                  <a:tcPr marL="79407" marR="34817" marT="22688" marB="170157" anchor="b">
                    <a:lnL w="12700" cap="flat" cmpd="sng" algn="ctr">
                      <a:solidFill>
                        <a:schemeClr val="accent1"/>
                      </a:solidFill>
                      <a:prstDash val="solid"/>
                    </a:lnL>
                    <a:lnR w="12700" cmpd="sng">
                      <a:noFill/>
                      <a:prstDash val="solid"/>
                    </a:lnR>
                    <a:lnT w="12700" cmpd="sng">
                      <a:noFill/>
                      <a:prstDash val="solid"/>
                    </a:lnT>
                    <a:lnB w="9525" cap="flat" cmpd="sng" algn="ctr">
                      <a:noFill/>
                      <a:prstDash val="solid"/>
                    </a:lnB>
                    <a:solidFill>
                      <a:srgbClr val="C00000"/>
                    </a:solidFill>
                  </a:tcPr>
                </a:tc>
                <a:tc>
                  <a:txBody>
                    <a:bodyPr/>
                    <a:lstStyle/>
                    <a:p>
                      <a:pPr algn="ctr" fontAlgn="b"/>
                      <a:r>
                        <a:rPr lang="en-IN" sz="1500" u="none" strike="noStrike" cap="none" spc="0">
                          <a:solidFill>
                            <a:schemeClr val="bg1"/>
                          </a:solidFill>
                          <a:effectLst/>
                        </a:rPr>
                        <a:t>$2</a:t>
                      </a:r>
                      <a:endParaRPr lang="en-IN" sz="1500" b="0" i="0" u="none" strike="noStrike" cap="none" spc="0">
                        <a:solidFill>
                          <a:schemeClr val="bg1"/>
                        </a:solidFill>
                        <a:effectLst/>
                        <a:latin typeface="Calibri" panose="020F0502020204030204" pitchFamily="34" charset="0"/>
                      </a:endParaRPr>
                    </a:p>
                  </a:txBody>
                  <a:tcPr marL="79407" marR="34817" marT="22688" marB="170157" anchor="b">
                    <a:lnL w="12700" cmpd="sng">
                      <a:noFill/>
                      <a:prstDash val="solid"/>
                    </a:lnL>
                    <a:lnR w="12700" cmpd="sng">
                      <a:noFill/>
                      <a:prstDash val="solid"/>
                    </a:lnR>
                    <a:lnT w="12700" cmpd="sng">
                      <a:noFill/>
                      <a:prstDash val="solid"/>
                    </a:lnT>
                    <a:lnB w="9525" cap="flat" cmpd="sng" algn="ctr">
                      <a:noFill/>
                      <a:prstDash val="solid"/>
                    </a:lnB>
                    <a:solidFill>
                      <a:srgbClr val="C00000"/>
                    </a:solidFill>
                  </a:tcPr>
                </a:tc>
                <a:tc>
                  <a:txBody>
                    <a:bodyPr/>
                    <a:lstStyle/>
                    <a:p>
                      <a:pPr algn="ctr" fontAlgn="b"/>
                      <a:r>
                        <a:rPr lang="en-IN" sz="1500" u="none" strike="noStrike" cap="none" spc="0">
                          <a:solidFill>
                            <a:schemeClr val="bg1"/>
                          </a:solidFill>
                          <a:effectLst/>
                        </a:rPr>
                        <a:t>$10</a:t>
                      </a:r>
                      <a:endParaRPr lang="en-IN" sz="1500" b="1" i="0" u="none" strike="noStrike" cap="none" spc="0">
                        <a:solidFill>
                          <a:schemeClr val="bg1"/>
                        </a:solidFill>
                        <a:effectLst/>
                        <a:latin typeface="Calibri" panose="020F0502020204030204" pitchFamily="34" charset="0"/>
                      </a:endParaRPr>
                    </a:p>
                  </a:txBody>
                  <a:tcPr marL="79407" marR="34817" marT="22688" marB="170157" anchor="b">
                    <a:lnL w="12700" cmpd="sng">
                      <a:noFill/>
                      <a:prstDash val="solid"/>
                    </a:lnL>
                    <a:lnR w="12700" cmpd="sng">
                      <a:noFill/>
                      <a:prstDash val="solid"/>
                    </a:lnR>
                    <a:lnT w="12700" cmpd="sng">
                      <a:noFill/>
                      <a:prstDash val="solid"/>
                    </a:lnT>
                    <a:lnB w="9525" cap="flat" cmpd="sng" algn="ctr">
                      <a:noFill/>
                      <a:prstDash val="solid"/>
                    </a:lnB>
                    <a:solidFill>
                      <a:srgbClr val="C00000"/>
                    </a:solidFill>
                  </a:tcPr>
                </a:tc>
                <a:tc>
                  <a:txBody>
                    <a:bodyPr/>
                    <a:lstStyle/>
                    <a:p>
                      <a:pPr algn="ctr" fontAlgn="b"/>
                      <a:r>
                        <a:rPr lang="en-IN" sz="1500" u="none" strike="noStrike" cap="none" spc="0">
                          <a:solidFill>
                            <a:schemeClr val="bg1"/>
                          </a:solidFill>
                          <a:effectLst/>
                        </a:rPr>
                        <a:t>990</a:t>
                      </a:r>
                      <a:endParaRPr lang="en-IN" sz="1500" b="1" i="0" u="none" strike="noStrike" cap="none" spc="0">
                        <a:solidFill>
                          <a:schemeClr val="bg1"/>
                        </a:solidFill>
                        <a:effectLst/>
                        <a:latin typeface="Calibri" panose="020F0502020204030204" pitchFamily="34" charset="0"/>
                      </a:endParaRPr>
                    </a:p>
                  </a:txBody>
                  <a:tcPr marL="79407" marR="34817" marT="22688" marB="170157" anchor="b">
                    <a:lnL w="12700" cmpd="sng">
                      <a:noFill/>
                      <a:prstDash val="solid"/>
                    </a:lnL>
                    <a:lnR w="12700" cmpd="sng">
                      <a:noFill/>
                      <a:prstDash val="solid"/>
                    </a:lnR>
                    <a:lnT w="12700" cmpd="sng">
                      <a:noFill/>
                      <a:prstDash val="solid"/>
                    </a:lnT>
                    <a:lnB w="9525" cap="flat" cmpd="sng" algn="ctr">
                      <a:noFill/>
                      <a:prstDash val="solid"/>
                    </a:lnB>
                    <a:solidFill>
                      <a:srgbClr val="C00000"/>
                    </a:solidFill>
                  </a:tcPr>
                </a:tc>
                <a:extLst>
                  <a:ext uri="{0D108BD9-81ED-4DB2-BD59-A6C34878D82A}">
                    <a16:rowId xmlns:a16="http://schemas.microsoft.com/office/drawing/2014/main" val="3391491552"/>
                  </a:ext>
                </a:extLst>
              </a:tr>
              <a:tr h="431866">
                <a:tc>
                  <a:txBody>
                    <a:bodyPr/>
                    <a:lstStyle/>
                    <a:p>
                      <a:pPr algn="ctr" fontAlgn="b"/>
                      <a:r>
                        <a:rPr lang="en-IN" sz="1500" u="none" strike="noStrike" cap="none" spc="0">
                          <a:solidFill>
                            <a:schemeClr val="bg1"/>
                          </a:solidFill>
                          <a:effectLst/>
                        </a:rPr>
                        <a:t>Atlas</a:t>
                      </a:r>
                      <a:endParaRPr lang="en-IN" sz="1500" b="0" i="0" u="none" strike="noStrike" cap="none" spc="0">
                        <a:solidFill>
                          <a:schemeClr val="bg1"/>
                        </a:solidFill>
                        <a:effectLst/>
                        <a:latin typeface="Calibri" panose="020F0502020204030204" pitchFamily="34" charset="0"/>
                      </a:endParaRPr>
                    </a:p>
                  </a:txBody>
                  <a:tcPr marL="79407" marR="34817" marT="22688" marB="170157" anchor="b">
                    <a:lnL w="12700" cap="flat" cmpd="sng" algn="ctr">
                      <a:solidFill>
                        <a:schemeClr val="accent1"/>
                      </a:solidFill>
                      <a:prstDash val="solid"/>
                    </a:lnL>
                    <a:lnR w="12700" cmpd="sng">
                      <a:noFill/>
                      <a:prstDash val="solid"/>
                    </a:lnR>
                    <a:lnT w="9525" cap="flat" cmpd="sng" algn="ctr">
                      <a:noFill/>
                      <a:prstDash val="solid"/>
                    </a:lnT>
                    <a:lnB w="12700" cmpd="sng">
                      <a:noFill/>
                      <a:prstDash val="solid"/>
                    </a:lnB>
                    <a:solidFill>
                      <a:srgbClr val="00B0F0"/>
                    </a:solidFill>
                  </a:tcPr>
                </a:tc>
                <a:tc>
                  <a:txBody>
                    <a:bodyPr/>
                    <a:lstStyle/>
                    <a:p>
                      <a:pPr algn="ctr" fontAlgn="b"/>
                      <a:r>
                        <a:rPr lang="en-IN" sz="1500" u="none" strike="noStrike" cap="none" spc="0">
                          <a:solidFill>
                            <a:schemeClr val="bg1"/>
                          </a:solidFill>
                          <a:effectLst/>
                        </a:rPr>
                        <a:t>$6</a:t>
                      </a:r>
                      <a:endParaRPr lang="en-IN" sz="1500" b="0" i="0" u="none" strike="noStrike" cap="none" spc="0">
                        <a:solidFill>
                          <a:schemeClr val="bg1"/>
                        </a:solidFill>
                        <a:effectLst/>
                        <a:latin typeface="Calibri" panose="020F0502020204030204" pitchFamily="34" charset="0"/>
                      </a:endParaRPr>
                    </a:p>
                  </a:txBody>
                  <a:tcPr marL="79407" marR="34817" marT="22688" marB="170157" anchor="b">
                    <a:lnL w="12700" cmpd="sng">
                      <a:noFill/>
                      <a:prstDash val="solid"/>
                    </a:lnL>
                    <a:lnR w="12700" cmpd="sng">
                      <a:noFill/>
                      <a:prstDash val="solid"/>
                    </a:lnR>
                    <a:lnT w="9525" cap="flat" cmpd="sng" algn="ctr">
                      <a:noFill/>
                      <a:prstDash val="solid"/>
                    </a:lnT>
                    <a:lnB w="12700" cmpd="sng">
                      <a:noFill/>
                      <a:prstDash val="solid"/>
                    </a:lnB>
                    <a:solidFill>
                      <a:srgbClr val="00B0F0"/>
                    </a:solidFill>
                  </a:tcPr>
                </a:tc>
                <a:tc>
                  <a:txBody>
                    <a:bodyPr/>
                    <a:lstStyle/>
                    <a:p>
                      <a:pPr algn="ctr" fontAlgn="b"/>
                      <a:r>
                        <a:rPr lang="en-IN" sz="1500" u="none" strike="noStrike" cap="none" spc="0">
                          <a:solidFill>
                            <a:schemeClr val="bg1"/>
                          </a:solidFill>
                          <a:effectLst/>
                        </a:rPr>
                        <a:t>$19</a:t>
                      </a:r>
                      <a:endParaRPr lang="en-IN" sz="1500" b="1" i="0" u="none" strike="noStrike" cap="none" spc="0">
                        <a:solidFill>
                          <a:schemeClr val="bg1"/>
                        </a:solidFill>
                        <a:effectLst/>
                        <a:latin typeface="Calibri" panose="020F0502020204030204" pitchFamily="34" charset="0"/>
                      </a:endParaRPr>
                    </a:p>
                  </a:txBody>
                  <a:tcPr marL="79407" marR="34817" marT="22688" marB="170157" anchor="b">
                    <a:lnL w="12700" cmpd="sng">
                      <a:noFill/>
                      <a:prstDash val="solid"/>
                    </a:lnL>
                    <a:lnR w="12700" cmpd="sng">
                      <a:noFill/>
                      <a:prstDash val="solid"/>
                    </a:lnR>
                    <a:lnT w="9525" cap="flat" cmpd="sng" algn="ctr">
                      <a:noFill/>
                      <a:prstDash val="solid"/>
                    </a:lnT>
                    <a:lnB w="12700" cmpd="sng">
                      <a:noFill/>
                      <a:prstDash val="solid"/>
                    </a:lnB>
                    <a:solidFill>
                      <a:srgbClr val="00B0F0"/>
                    </a:solidFill>
                  </a:tcPr>
                </a:tc>
                <a:tc>
                  <a:txBody>
                    <a:bodyPr/>
                    <a:lstStyle/>
                    <a:p>
                      <a:pPr algn="ctr" fontAlgn="b"/>
                      <a:r>
                        <a:rPr lang="en-IN" sz="1500" u="none" strike="noStrike" cap="none" spc="0">
                          <a:solidFill>
                            <a:schemeClr val="bg1"/>
                          </a:solidFill>
                          <a:effectLst/>
                        </a:rPr>
                        <a:t>550</a:t>
                      </a:r>
                      <a:endParaRPr lang="en-IN" sz="1500" b="1" i="0" u="none" strike="noStrike" cap="none" spc="0">
                        <a:solidFill>
                          <a:schemeClr val="bg1"/>
                        </a:solidFill>
                        <a:effectLst/>
                        <a:latin typeface="Calibri" panose="020F0502020204030204" pitchFamily="34" charset="0"/>
                      </a:endParaRPr>
                    </a:p>
                  </a:txBody>
                  <a:tcPr marL="79407" marR="34817" marT="22688" marB="170157" anchor="b">
                    <a:lnL w="12700" cmpd="sng">
                      <a:noFill/>
                      <a:prstDash val="solid"/>
                    </a:lnL>
                    <a:lnR w="12700" cmpd="sng">
                      <a:noFill/>
                      <a:prstDash val="solid"/>
                    </a:lnR>
                    <a:lnT w="9525" cap="flat" cmpd="sng" algn="ctr">
                      <a:noFill/>
                      <a:prstDash val="solid"/>
                    </a:lnT>
                    <a:lnB w="12700" cmpd="sng">
                      <a:noFill/>
                      <a:prstDash val="solid"/>
                    </a:lnB>
                    <a:solidFill>
                      <a:srgbClr val="00B0F0"/>
                    </a:solidFill>
                  </a:tcPr>
                </a:tc>
                <a:extLst>
                  <a:ext uri="{0D108BD9-81ED-4DB2-BD59-A6C34878D82A}">
                    <a16:rowId xmlns:a16="http://schemas.microsoft.com/office/drawing/2014/main" val="2685068977"/>
                  </a:ext>
                </a:extLst>
              </a:tr>
              <a:tr h="431866">
                <a:tc>
                  <a:txBody>
                    <a:bodyPr/>
                    <a:lstStyle/>
                    <a:p>
                      <a:pPr algn="ctr" fontAlgn="b"/>
                      <a:r>
                        <a:rPr lang="en-IN" sz="1500" u="none" strike="noStrike" cap="none" spc="0">
                          <a:solidFill>
                            <a:schemeClr val="tx1"/>
                          </a:solidFill>
                          <a:effectLst/>
                        </a:rPr>
                        <a:t>Midas</a:t>
                      </a:r>
                      <a:endParaRPr lang="en-IN" sz="1500" b="0" i="0" u="none" strike="noStrike" cap="none" spc="0">
                        <a:solidFill>
                          <a:schemeClr val="tx1"/>
                        </a:solidFill>
                        <a:effectLst/>
                        <a:latin typeface="Calibri" panose="020F0502020204030204" pitchFamily="34" charset="0"/>
                      </a:endParaRPr>
                    </a:p>
                  </a:txBody>
                  <a:tcPr marL="79407" marR="34817" marT="22688" marB="170157" anchor="b">
                    <a:lnL w="12700" cap="flat" cmpd="sng" algn="ctr">
                      <a:solidFill>
                        <a:schemeClr val="accent1"/>
                      </a:solidFill>
                      <a:prstDash val="solid"/>
                    </a:lnL>
                    <a:lnR w="12700" cmpd="sng">
                      <a:noFill/>
                      <a:prstDash val="solid"/>
                    </a:lnR>
                    <a:lnT w="12700" cmpd="sng">
                      <a:noFill/>
                      <a:prstDash val="solid"/>
                    </a:lnT>
                    <a:lnB w="12700" cmpd="sng">
                      <a:noFill/>
                      <a:prstDash val="solid"/>
                    </a:lnB>
                    <a:solidFill>
                      <a:srgbClr val="92D050"/>
                    </a:solidFill>
                  </a:tcPr>
                </a:tc>
                <a:tc>
                  <a:txBody>
                    <a:bodyPr/>
                    <a:lstStyle/>
                    <a:p>
                      <a:pPr algn="ctr" fontAlgn="b"/>
                      <a:r>
                        <a:rPr lang="en-IN" sz="1500" u="none" strike="noStrike" cap="none" spc="0">
                          <a:solidFill>
                            <a:schemeClr val="tx1"/>
                          </a:solidFill>
                          <a:effectLst/>
                        </a:rPr>
                        <a:t>$10</a:t>
                      </a:r>
                      <a:endParaRPr lang="en-IN" sz="1500" b="0" i="0" u="none" strike="noStrike" cap="none" spc="0">
                        <a:solidFill>
                          <a:schemeClr val="tx1"/>
                        </a:solidFill>
                        <a:effectLst/>
                        <a:latin typeface="Calibri" panose="020F0502020204030204" pitchFamily="34" charset="0"/>
                      </a:endParaRPr>
                    </a:p>
                  </a:txBody>
                  <a:tcPr marL="79407" marR="34817" marT="22688" marB="170157" anchor="b">
                    <a:lnL w="12700" cmpd="sng">
                      <a:noFill/>
                      <a:prstDash val="solid"/>
                    </a:lnL>
                    <a:lnR w="12700" cmpd="sng">
                      <a:noFill/>
                      <a:prstDash val="solid"/>
                    </a:lnR>
                    <a:lnT w="12700" cmpd="sng">
                      <a:noFill/>
                      <a:prstDash val="solid"/>
                    </a:lnT>
                    <a:lnB w="12700" cmpd="sng">
                      <a:noFill/>
                      <a:prstDash val="solid"/>
                    </a:lnB>
                    <a:solidFill>
                      <a:srgbClr val="92D050"/>
                    </a:solidFill>
                  </a:tcPr>
                </a:tc>
                <a:tc>
                  <a:txBody>
                    <a:bodyPr/>
                    <a:lstStyle/>
                    <a:p>
                      <a:pPr algn="ctr" fontAlgn="b"/>
                      <a:r>
                        <a:rPr lang="en-IN" sz="1500" u="none" strike="noStrike" cap="none" spc="0">
                          <a:solidFill>
                            <a:srgbClr val="0070C0"/>
                          </a:solidFill>
                          <a:effectLst/>
                        </a:rPr>
                        <a:t>$24</a:t>
                      </a:r>
                      <a:endParaRPr lang="en-IN" sz="1500" b="1" i="0" u="none" strike="noStrike" cap="none" spc="0">
                        <a:solidFill>
                          <a:srgbClr val="0070C0"/>
                        </a:solidFill>
                        <a:effectLst/>
                        <a:latin typeface="Calibri" panose="020F0502020204030204" pitchFamily="34" charset="0"/>
                      </a:endParaRPr>
                    </a:p>
                  </a:txBody>
                  <a:tcPr marL="79407" marR="34817" marT="22688" marB="170157" anchor="b">
                    <a:lnL w="12700" cmpd="sng">
                      <a:noFill/>
                      <a:prstDash val="solid"/>
                    </a:lnL>
                    <a:lnR w="12700" cmpd="sng">
                      <a:noFill/>
                      <a:prstDash val="solid"/>
                    </a:lnR>
                    <a:lnT w="12700" cmpd="sng">
                      <a:noFill/>
                      <a:prstDash val="solid"/>
                    </a:lnT>
                    <a:lnB w="12700" cmpd="sng">
                      <a:noFill/>
                      <a:prstDash val="solid"/>
                    </a:lnB>
                    <a:solidFill>
                      <a:srgbClr val="92D050"/>
                    </a:solidFill>
                  </a:tcPr>
                </a:tc>
                <a:tc>
                  <a:txBody>
                    <a:bodyPr/>
                    <a:lstStyle/>
                    <a:p>
                      <a:pPr algn="ctr" fontAlgn="b"/>
                      <a:r>
                        <a:rPr lang="en-IN" sz="1500" u="none" strike="noStrike" cap="none" spc="0">
                          <a:solidFill>
                            <a:srgbClr val="0070C0"/>
                          </a:solidFill>
                          <a:effectLst/>
                        </a:rPr>
                        <a:t>2860</a:t>
                      </a:r>
                      <a:endParaRPr lang="en-IN" sz="1500" b="1" i="0" u="none" strike="noStrike" cap="none" spc="0">
                        <a:solidFill>
                          <a:srgbClr val="0070C0"/>
                        </a:solidFill>
                        <a:effectLst/>
                        <a:latin typeface="Calibri" panose="020F0502020204030204" pitchFamily="34" charset="0"/>
                      </a:endParaRPr>
                    </a:p>
                  </a:txBody>
                  <a:tcPr marL="79407" marR="34817" marT="22688" marB="170157" anchor="b">
                    <a:lnL w="12700" cmpd="sng">
                      <a:noFill/>
                      <a:prstDash val="solid"/>
                    </a:lnL>
                    <a:lnR w="12700" cmpd="sng">
                      <a:noFill/>
                      <a:prstDash val="solid"/>
                    </a:lnR>
                    <a:lnT w="12700" cmpd="sng">
                      <a:noFill/>
                      <a:prstDash val="solid"/>
                    </a:lnT>
                    <a:lnB w="12700" cmpd="sng">
                      <a:noFill/>
                      <a:prstDash val="solid"/>
                    </a:lnB>
                    <a:solidFill>
                      <a:srgbClr val="92D050"/>
                    </a:solidFill>
                  </a:tcPr>
                </a:tc>
                <a:extLst>
                  <a:ext uri="{0D108BD9-81ED-4DB2-BD59-A6C34878D82A}">
                    <a16:rowId xmlns:a16="http://schemas.microsoft.com/office/drawing/2014/main" val="2927350398"/>
                  </a:ext>
                </a:extLst>
              </a:tr>
            </a:tbl>
          </a:graphicData>
        </a:graphic>
      </p:graphicFrame>
      <p:sp>
        <p:nvSpPr>
          <p:cNvPr id="2" name="Rectangle 1">
            <a:extLst>
              <a:ext uri="{FF2B5EF4-FFF2-40B4-BE49-F238E27FC236}">
                <a16:creationId xmlns:a16="http://schemas.microsoft.com/office/drawing/2014/main" id="{193E4425-FA39-0ECF-B5A0-AF924EC11C65}"/>
              </a:ext>
            </a:extLst>
          </p:cNvPr>
          <p:cNvSpPr/>
          <p:nvPr/>
        </p:nvSpPr>
        <p:spPr>
          <a:xfrm>
            <a:off x="628073" y="609600"/>
            <a:ext cx="3186545" cy="323273"/>
          </a:xfrm>
          <a:prstGeom prst="rect">
            <a:avLst/>
          </a:prstGeom>
          <a:solidFill>
            <a:schemeClr val="accent1">
              <a:alpha val="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7017807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6" name="Rectangle 204">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6925F59-2AB0-9548-BF12-6EE2BEEAA112}"/>
              </a:ext>
            </a:extLst>
          </p:cNvPr>
          <p:cNvSpPr>
            <a:spLocks noGrp="1"/>
          </p:cNvSpPr>
          <p:nvPr>
            <p:ph type="title"/>
          </p:nvPr>
        </p:nvSpPr>
        <p:spPr>
          <a:xfrm>
            <a:off x="643467" y="321734"/>
            <a:ext cx="6901193" cy="1135737"/>
          </a:xfrm>
        </p:spPr>
        <p:txBody>
          <a:bodyPr>
            <a:noAutofit/>
          </a:bodyPr>
          <a:lstStyle/>
          <a:p>
            <a:r>
              <a:rPr lang="en-US" b="1"/>
              <a:t>LTV and CAC</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E491DE0-2CEB-4E4B-C3E1-4A92381C5183}"/>
                  </a:ext>
                </a:extLst>
              </p:cNvPr>
              <p:cNvSpPr>
                <a:spLocks noGrp="1"/>
              </p:cNvSpPr>
              <p:nvPr>
                <p:ph idx="1"/>
              </p:nvPr>
            </p:nvSpPr>
            <p:spPr>
              <a:xfrm>
                <a:off x="497908" y="1357980"/>
                <a:ext cx="6890140" cy="4850890"/>
              </a:xfrm>
            </p:spPr>
            <p:txBody>
              <a:bodyPr>
                <a:normAutofit/>
              </a:bodyPr>
              <a:lstStyle/>
              <a:p>
                <a:r>
                  <a:rPr lang="en-US" sz="1700"/>
                  <a:t>From our calculation, the Average Lifetime Value of Product comes out to be </a:t>
                </a:r>
                <a:r>
                  <a:rPr lang="en-US" sz="1700" b="1"/>
                  <a:t>$12.525</a:t>
                </a:r>
              </a:p>
              <a:p>
                <a:r>
                  <a:rPr lang="en-US" sz="1700"/>
                  <a:t>For CAC:</a:t>
                </a:r>
              </a:p>
              <a:p>
                <a:pPr lvl="1"/>
                <a:r>
                  <a:rPr lang="en-US" sz="1700"/>
                  <a:t>Cost of Sales + Marketing Expense = </a:t>
                </a:r>
                <a:r>
                  <a:rPr lang="en-US" sz="1700" b="1"/>
                  <a:t>$5000</a:t>
                </a:r>
              </a:p>
              <a:p>
                <a:pPr lvl="1"/>
                <a:r>
                  <a:rPr lang="en-US" sz="1700"/>
                  <a:t>Total Customers acquired ~ </a:t>
                </a:r>
                <a:r>
                  <a:rPr lang="en-US" sz="1700" b="1"/>
                  <a:t>$500</a:t>
                </a:r>
              </a:p>
              <a:p>
                <a:pPr lvl="1"/>
                <a:r>
                  <a:rPr lang="en-US" sz="1700"/>
                  <a:t>CAC ~ </a:t>
                </a:r>
                <a:r>
                  <a:rPr lang="en-US" sz="1700" b="1"/>
                  <a:t>$10</a:t>
                </a:r>
              </a:p>
              <a:p>
                <a:pPr marL="457200" lvl="1" indent="0">
                  <a:buNone/>
                </a:pPr>
                <a:endParaRPr lang="en-US" sz="1700"/>
              </a:p>
              <a:p>
                <a:pPr marL="0" indent="0">
                  <a:buNone/>
                </a:pPr>
                <a14:m>
                  <m:oMathPara xmlns:m="http://schemas.openxmlformats.org/officeDocument/2006/math">
                    <m:oMathParaPr>
                      <m:jc m:val="centerGroup"/>
                    </m:oMathParaPr>
                    <m:oMath xmlns:m="http://schemas.openxmlformats.org/officeDocument/2006/math">
                      <m:f>
                        <m:fPr>
                          <m:ctrlPr>
                            <a:rPr lang="en-US" sz="1700" b="1" i="1">
                              <a:latin typeface="Cambria Math" panose="02040503050406030204" pitchFamily="18" charset="0"/>
                            </a:rPr>
                          </m:ctrlPr>
                        </m:fPr>
                        <m:num>
                          <m:r>
                            <a:rPr lang="en-US" sz="1700" b="1" i="1">
                              <a:latin typeface="Cambria Math" panose="02040503050406030204" pitchFamily="18" charset="0"/>
                            </a:rPr>
                            <m:t>𝑳𝑻𝑽</m:t>
                          </m:r>
                        </m:num>
                        <m:den>
                          <m:r>
                            <a:rPr lang="en-US" sz="1700" b="1" i="1">
                              <a:latin typeface="Cambria Math" panose="02040503050406030204" pitchFamily="18" charset="0"/>
                            </a:rPr>
                            <m:t>𝑪𝑨𝑪</m:t>
                          </m:r>
                        </m:den>
                      </m:f>
                      <m:r>
                        <a:rPr lang="en-US" sz="1700" b="1" i="1">
                          <a:latin typeface="Cambria Math" panose="02040503050406030204" pitchFamily="18" charset="0"/>
                        </a:rPr>
                        <m:t>~</m:t>
                      </m:r>
                      <m:r>
                        <a:rPr lang="en-US" sz="1700" b="1" i="1">
                          <a:latin typeface="Cambria Math" panose="02040503050406030204" pitchFamily="18" charset="0"/>
                        </a:rPr>
                        <m:t>𝟏</m:t>
                      </m:r>
                      <m:r>
                        <a:rPr lang="en-US" sz="1700" b="1" i="1" smtClean="0">
                          <a:latin typeface="Cambria Math" panose="02040503050406030204" pitchFamily="18" charset="0"/>
                        </a:rPr>
                        <m:t>.</m:t>
                      </m:r>
                      <m:r>
                        <a:rPr lang="en-US" sz="1700" b="1" i="1" smtClean="0">
                          <a:latin typeface="Cambria Math" panose="02040503050406030204" pitchFamily="18" charset="0"/>
                        </a:rPr>
                        <m:t>𝟐𝟓</m:t>
                      </m:r>
                    </m:oMath>
                  </m:oMathPara>
                </a14:m>
                <a:endParaRPr lang="en-US" sz="1700" b="1"/>
              </a:p>
              <a:p>
                <a:pPr marL="0" indent="0">
                  <a:buNone/>
                </a:pPr>
                <a:endParaRPr lang="en-US" sz="1700"/>
              </a:p>
              <a:p>
                <a:r>
                  <a:rPr lang="en-US" sz="1700"/>
                  <a:t>For successful model, the ratio of LTV to CAC should be greater than 1. Hence, we will vie to build a more successful model by –</a:t>
                </a:r>
              </a:p>
              <a:p>
                <a:pPr lvl="1"/>
                <a:r>
                  <a:rPr lang="en-US" sz="1700"/>
                  <a:t>Researching more on customer needs and requirements</a:t>
                </a:r>
              </a:p>
              <a:p>
                <a:pPr lvl="1"/>
                <a:r>
                  <a:rPr lang="en-US" sz="1700"/>
                  <a:t>Early product engagement</a:t>
                </a:r>
              </a:p>
              <a:p>
                <a:pPr lvl="1"/>
                <a:r>
                  <a:rPr lang="en-US" sz="1700"/>
                  <a:t>Creating positive customer experience</a:t>
                </a:r>
              </a:p>
            </p:txBody>
          </p:sp>
        </mc:Choice>
        <mc:Fallback xmlns="">
          <p:sp>
            <p:nvSpPr>
              <p:cNvPr id="3" name="Content Placeholder 2">
                <a:extLst>
                  <a:ext uri="{FF2B5EF4-FFF2-40B4-BE49-F238E27FC236}">
                    <a16:creationId xmlns:a16="http://schemas.microsoft.com/office/drawing/2014/main" id="{5E491DE0-2CEB-4E4B-C3E1-4A92381C5183}"/>
                  </a:ext>
                </a:extLst>
              </p:cNvPr>
              <p:cNvSpPr>
                <a:spLocks noGrp="1" noRot="1" noChangeAspect="1" noMove="1" noResize="1" noEditPoints="1" noAdjustHandles="1" noChangeArrowheads="1" noChangeShapeType="1" noTextEdit="1"/>
              </p:cNvSpPr>
              <p:nvPr>
                <p:ph idx="1"/>
              </p:nvPr>
            </p:nvSpPr>
            <p:spPr>
              <a:xfrm>
                <a:off x="497908" y="1357980"/>
                <a:ext cx="6890140" cy="4850890"/>
              </a:xfrm>
              <a:blipFill>
                <a:blip r:embed="rId2"/>
                <a:stretch>
                  <a:fillRect l="-442" t="-1005" r="-442"/>
                </a:stretch>
              </a:blipFill>
            </p:spPr>
            <p:txBody>
              <a:bodyPr/>
              <a:lstStyle/>
              <a:p>
                <a:r>
                  <a:rPr lang="en-IN">
                    <a:noFill/>
                  </a:rPr>
                  <a:t> </a:t>
                </a:r>
              </a:p>
            </p:txBody>
          </p:sp>
        </mc:Fallback>
      </mc:AlternateContent>
      <p:sp>
        <p:nvSpPr>
          <p:cNvPr id="217" name="Isosceles Triangle 206">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8" name="Rectangle 208">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Diagram&#10;&#10;Description automatically generated">
            <a:extLst>
              <a:ext uri="{FF2B5EF4-FFF2-40B4-BE49-F238E27FC236}">
                <a16:creationId xmlns:a16="http://schemas.microsoft.com/office/drawing/2014/main" id="{04A92E28-DA4C-137B-A37E-0D7E603AADE9}"/>
              </a:ext>
            </a:extLst>
          </p:cNvPr>
          <p:cNvPicPr>
            <a:picLocks noChangeAspect="1"/>
          </p:cNvPicPr>
          <p:nvPr/>
        </p:nvPicPr>
        <p:blipFill>
          <a:blip r:embed="rId3"/>
          <a:stretch>
            <a:fillRect/>
          </a:stretch>
        </p:blipFill>
        <p:spPr>
          <a:xfrm>
            <a:off x="8119869" y="2119267"/>
            <a:ext cx="3428663" cy="2619465"/>
          </a:xfrm>
          <a:prstGeom prst="rect">
            <a:avLst/>
          </a:prstGeom>
        </p:spPr>
      </p:pic>
      <p:grpSp>
        <p:nvGrpSpPr>
          <p:cNvPr id="219" name="Group 210">
            <a:extLst>
              <a:ext uri="{FF2B5EF4-FFF2-40B4-BE49-F238E27FC236}">
                <a16:creationId xmlns:a16="http://schemas.microsoft.com/office/drawing/2014/main" id="{912209CB-3E4C-43AE-B507-08269FAE89F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094720" y="0"/>
            <a:ext cx="1097280" cy="1097280"/>
            <a:chOff x="11094720" y="0"/>
            <a:chExt cx="1097280" cy="1097280"/>
          </a:xfrm>
        </p:grpSpPr>
        <p:sp>
          <p:nvSpPr>
            <p:cNvPr id="220" name="Isosceles Triangle 2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1094720" y="0"/>
              <a:ext cx="1097280" cy="1097280"/>
            </a:xfrm>
            <a:prstGeom prst="triangle">
              <a:avLst>
                <a:gd name="adj" fmla="val 10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1" name="Rectangle 212">
              <a:extLst>
                <a:ext uri="{FF2B5EF4-FFF2-40B4-BE49-F238E27FC236}">
                  <a16:creationId xmlns:a16="http://schemas.microsoft.com/office/drawing/2014/main" id="{7BCB7912-FEA6-4C89-8E9B-D95EF15647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189552" y="127618"/>
              <a:ext cx="457894" cy="457894"/>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85176523"/>
      </p:ext>
    </p:extLst>
  </p:cSld>
  <p:clrMapOvr>
    <a:overrideClrMapping bg1="lt1" tx1="dk1" bg2="lt2" tx2="dk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3363022-C969-41E9-8EB2-E4C94908C1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20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D1AD6B3-BE88-4CEB-BA17-790657CC47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1475FDF-1074-EC9B-AE13-31F434C1C563}"/>
              </a:ext>
            </a:extLst>
          </p:cNvPr>
          <p:cNvSpPr>
            <a:spLocks noGrp="1"/>
          </p:cNvSpPr>
          <p:nvPr>
            <p:ph type="title"/>
          </p:nvPr>
        </p:nvSpPr>
        <p:spPr>
          <a:xfrm>
            <a:off x="6590662" y="4267832"/>
            <a:ext cx="4805996" cy="1297115"/>
          </a:xfrm>
        </p:spPr>
        <p:txBody>
          <a:bodyPr vert="horz" lIns="91440" tIns="45720" rIns="91440" bIns="45720" rtlCol="0" anchor="t">
            <a:normAutofit/>
          </a:bodyPr>
          <a:lstStyle/>
          <a:p>
            <a:r>
              <a:rPr lang="en-US" sz="4000" kern="1200">
                <a:solidFill>
                  <a:schemeClr val="tx2"/>
                </a:solidFill>
                <a:latin typeface="+mj-lt"/>
                <a:ea typeface="+mj-ea"/>
                <a:cs typeface="+mj-cs"/>
              </a:rPr>
              <a:t>Thank You</a:t>
            </a:r>
          </a:p>
        </p:txBody>
      </p:sp>
      <p:pic>
        <p:nvPicPr>
          <p:cNvPr id="6" name="Graphic 5" descr="Smiling Face with No Fill">
            <a:extLst>
              <a:ext uri="{FF2B5EF4-FFF2-40B4-BE49-F238E27FC236}">
                <a16:creationId xmlns:a16="http://schemas.microsoft.com/office/drawing/2014/main" id="{573A97DD-E77A-5CC1-5837-2CF8EE7B70A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40470" y="1815320"/>
            <a:ext cx="4141760" cy="4141760"/>
          </a:xfrm>
          <a:custGeom>
            <a:avLst/>
            <a:gdLst/>
            <a:ahLst/>
            <a:cxnLst/>
            <a:rect l="l" t="t" r="r" b="b"/>
            <a:pathLst>
              <a:path w="4141760" h="4377846">
                <a:moveTo>
                  <a:pt x="0" y="0"/>
                </a:moveTo>
                <a:lnTo>
                  <a:pt x="4141760" y="0"/>
                </a:lnTo>
                <a:lnTo>
                  <a:pt x="4141760" y="4377846"/>
                </a:lnTo>
                <a:lnTo>
                  <a:pt x="0" y="4377846"/>
                </a:lnTo>
                <a:close/>
              </a:path>
            </a:pathLst>
          </a:custGeom>
        </p:spPr>
      </p:pic>
      <p:grpSp>
        <p:nvGrpSpPr>
          <p:cNvPr id="13" name="Group 12">
            <a:extLst>
              <a:ext uri="{FF2B5EF4-FFF2-40B4-BE49-F238E27FC236}">
                <a16:creationId xmlns:a16="http://schemas.microsoft.com/office/drawing/2014/main" id="{89D1390B-7E13-4B4F-9CB2-391063412E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53" y="-5977"/>
            <a:ext cx="6238675" cy="6863979"/>
            <a:chOff x="305" y="-5977"/>
            <a:chExt cx="6238675" cy="6863979"/>
          </a:xfrm>
        </p:grpSpPr>
        <p:sp>
          <p:nvSpPr>
            <p:cNvPr id="14" name="Freeform: Shape 13">
              <a:extLst>
                <a:ext uri="{FF2B5EF4-FFF2-40B4-BE49-F238E27FC236}">
                  <a16:creationId xmlns:a16="http://schemas.microsoft.com/office/drawing/2014/main" id="{9E720206-AA49-4786-A932-A2650DE091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34854"/>
              <a:ext cx="6028697" cy="6817170"/>
            </a:xfrm>
            <a:custGeom>
              <a:avLst/>
              <a:gdLst>
                <a:gd name="connsiteX0" fmla="*/ 6028697 w 6028697"/>
                <a:gd name="connsiteY0" fmla="*/ 6155323 h 6817170"/>
                <a:gd name="connsiteX1" fmla="*/ 6028697 w 6028697"/>
                <a:gd name="connsiteY1" fmla="*/ 6817170 h 6817170"/>
                <a:gd name="connsiteX2" fmla="*/ 5157862 w 6028697"/>
                <a:gd name="connsiteY2" fmla="*/ 6817170 h 6817170"/>
                <a:gd name="connsiteX3" fmla="*/ 5347156 w 6028697"/>
                <a:gd name="connsiteY3" fmla="*/ 6687553 h 6817170"/>
                <a:gd name="connsiteX4" fmla="*/ 5487470 w 6028697"/>
                <a:gd name="connsiteY4" fmla="*/ 6581714 h 6817170"/>
                <a:gd name="connsiteX5" fmla="*/ 5627642 w 6028697"/>
                <a:gd name="connsiteY5" fmla="*/ 6472328 h 6817170"/>
                <a:gd name="connsiteX6" fmla="*/ 5911392 w 6028697"/>
                <a:gd name="connsiteY6" fmla="*/ 6245328 h 6817170"/>
                <a:gd name="connsiteX7" fmla="*/ 4481066 w 6028697"/>
                <a:gd name="connsiteY7" fmla="*/ 478 h 6817170"/>
                <a:gd name="connsiteX8" fmla="*/ 4672258 w 6028697"/>
                <a:gd name="connsiteY8" fmla="*/ 7519 h 6817170"/>
                <a:gd name="connsiteX9" fmla="*/ 5429869 w 6028697"/>
                <a:gd name="connsiteY9" fmla="*/ 125134 h 6817170"/>
                <a:gd name="connsiteX10" fmla="*/ 5976319 w 6028697"/>
                <a:gd name="connsiteY10" fmla="*/ 314893 h 6817170"/>
                <a:gd name="connsiteX11" fmla="*/ 6028697 w 6028697"/>
                <a:gd name="connsiteY11" fmla="*/ 339901 h 6817170"/>
                <a:gd name="connsiteX12" fmla="*/ 6028697 w 6028697"/>
                <a:gd name="connsiteY12" fmla="*/ 732458 h 6817170"/>
                <a:gd name="connsiteX13" fmla="*/ 5990985 w 6028697"/>
                <a:gd name="connsiteY13" fmla="*/ 712211 h 6817170"/>
                <a:gd name="connsiteX14" fmla="*/ 5341339 w 6028697"/>
                <a:gd name="connsiteY14" fmla="*/ 475281 h 6817170"/>
                <a:gd name="connsiteX15" fmla="*/ 4651969 w 6028697"/>
                <a:gd name="connsiteY15" fmla="*/ 377104 h 6817170"/>
                <a:gd name="connsiteX16" fmla="*/ 3953093 w 6028697"/>
                <a:gd name="connsiteY16" fmla="*/ 402498 h 6817170"/>
                <a:gd name="connsiteX17" fmla="*/ 3267413 w 6028697"/>
                <a:gd name="connsiteY17" fmla="*/ 546643 h 6817170"/>
                <a:gd name="connsiteX18" fmla="*/ 1439498 w 6028697"/>
                <a:gd name="connsiteY18" fmla="*/ 1568141 h 6817170"/>
                <a:gd name="connsiteX19" fmla="*/ 960671 w 6028697"/>
                <a:gd name="connsiteY19" fmla="*/ 2082013 h 6817170"/>
                <a:gd name="connsiteX20" fmla="*/ 581866 w 6028697"/>
                <a:gd name="connsiteY20" fmla="*/ 2672638 h 6817170"/>
                <a:gd name="connsiteX21" fmla="*/ 324789 w 6028697"/>
                <a:gd name="connsiteY21" fmla="*/ 3325262 h 6817170"/>
                <a:gd name="connsiteX22" fmla="*/ 231151 w 6028697"/>
                <a:gd name="connsiteY22" fmla="*/ 4022292 h 6817170"/>
                <a:gd name="connsiteX23" fmla="*/ 270592 w 6028697"/>
                <a:gd name="connsiteY23" fmla="*/ 4362792 h 6817170"/>
                <a:gd name="connsiteX24" fmla="*/ 387213 w 6028697"/>
                <a:gd name="connsiteY24" fmla="*/ 4681585 h 6817170"/>
                <a:gd name="connsiteX25" fmla="*/ 468507 w 6028697"/>
                <a:gd name="connsiteY25" fmla="*/ 4831546 h 6817170"/>
                <a:gd name="connsiteX26" fmla="*/ 561862 w 6028697"/>
                <a:gd name="connsiteY26" fmla="*/ 4976826 h 6817170"/>
                <a:gd name="connsiteX27" fmla="*/ 777511 w 6028697"/>
                <a:gd name="connsiteY27" fmla="*/ 5257597 h 6817170"/>
                <a:gd name="connsiteX28" fmla="*/ 1010895 w 6028697"/>
                <a:gd name="connsiteY28" fmla="*/ 5540494 h 6817170"/>
                <a:gd name="connsiteX29" fmla="*/ 1126948 w 6028697"/>
                <a:gd name="connsiteY29" fmla="*/ 5688186 h 6817170"/>
                <a:gd name="connsiteX30" fmla="*/ 1182706 w 6028697"/>
                <a:gd name="connsiteY30" fmla="*/ 5760543 h 6817170"/>
                <a:gd name="connsiteX31" fmla="*/ 1237327 w 6028697"/>
                <a:gd name="connsiteY31" fmla="*/ 5830060 h 6817170"/>
                <a:gd name="connsiteX32" fmla="*/ 1706649 w 6028697"/>
                <a:gd name="connsiteY32" fmla="*/ 6342797 h 6817170"/>
                <a:gd name="connsiteX33" fmla="*/ 1956207 w 6028697"/>
                <a:gd name="connsiteY33" fmla="*/ 6573484 h 6817170"/>
                <a:gd name="connsiteX34" fmla="*/ 2217681 w 6028697"/>
                <a:gd name="connsiteY34" fmla="*/ 6786297 h 6817170"/>
                <a:gd name="connsiteX35" fmla="*/ 2260820 w 6028697"/>
                <a:gd name="connsiteY35" fmla="*/ 6817170 h 6817170"/>
                <a:gd name="connsiteX36" fmla="*/ 1429497 w 6028697"/>
                <a:gd name="connsiteY36" fmla="*/ 6817170 h 6817170"/>
                <a:gd name="connsiteX37" fmla="*/ 1327275 w 6028697"/>
                <a:gd name="connsiteY37" fmla="*/ 6713800 h 6817170"/>
                <a:gd name="connsiteX38" fmla="*/ 1080556 w 6028697"/>
                <a:gd name="connsiteY38" fmla="*/ 6414443 h 6817170"/>
                <a:gd name="connsiteX39" fmla="*/ 865189 w 6028697"/>
                <a:gd name="connsiteY39" fmla="*/ 6097496 h 6817170"/>
                <a:gd name="connsiteX40" fmla="*/ 814823 w 6028697"/>
                <a:gd name="connsiteY40" fmla="*/ 6016911 h 6817170"/>
                <a:gd name="connsiteX41" fmla="*/ 766729 w 6028697"/>
                <a:gd name="connsiteY41" fmla="*/ 5938453 h 6817170"/>
                <a:gd name="connsiteX42" fmla="*/ 671672 w 6028697"/>
                <a:gd name="connsiteY42" fmla="*/ 5786648 h 6817170"/>
                <a:gd name="connsiteX43" fmla="*/ 474608 w 6028697"/>
                <a:gd name="connsiteY43" fmla="*/ 5474664 h 6817170"/>
                <a:gd name="connsiteX44" fmla="*/ 282652 w 6028697"/>
                <a:gd name="connsiteY44" fmla="*/ 5146508 h 6817170"/>
                <a:gd name="connsiteX45" fmla="*/ 196108 w 6028697"/>
                <a:gd name="connsiteY45" fmla="*/ 4972712 h 6817170"/>
                <a:gd name="connsiteX46" fmla="*/ 122474 w 6028697"/>
                <a:gd name="connsiteY46" fmla="*/ 4791821 h 6817170"/>
                <a:gd name="connsiteX47" fmla="*/ 65724 w 6028697"/>
                <a:gd name="connsiteY47" fmla="*/ 4603129 h 6817170"/>
                <a:gd name="connsiteX48" fmla="*/ 44727 w 6028697"/>
                <a:gd name="connsiteY48" fmla="*/ 4506937 h 6817170"/>
                <a:gd name="connsiteX49" fmla="*/ 35505 w 6028697"/>
                <a:gd name="connsiteY49" fmla="*/ 4458699 h 6817170"/>
                <a:gd name="connsiteX50" fmla="*/ 27845 w 6028697"/>
                <a:gd name="connsiteY50" fmla="*/ 4410320 h 6817170"/>
                <a:gd name="connsiteX51" fmla="*/ 37 w 6028697"/>
                <a:gd name="connsiteY51" fmla="*/ 4022292 h 6817170"/>
                <a:gd name="connsiteX52" fmla="*/ 78777 w 6028697"/>
                <a:gd name="connsiteY52" fmla="*/ 3267236 h 6817170"/>
                <a:gd name="connsiteX53" fmla="*/ 315424 w 6028697"/>
                <a:gd name="connsiteY53" fmla="*/ 2543673 h 6817170"/>
                <a:gd name="connsiteX54" fmla="*/ 1202710 w 6028697"/>
                <a:gd name="connsiteY54" fmla="*/ 1314895 h 6817170"/>
                <a:gd name="connsiteX55" fmla="*/ 1791065 w 6028697"/>
                <a:gd name="connsiteY55" fmla="*/ 833514 h 6817170"/>
                <a:gd name="connsiteX56" fmla="*/ 3908404 w 6028697"/>
                <a:gd name="connsiteY56" fmla="*/ 29794 h 6817170"/>
                <a:gd name="connsiteX57" fmla="*/ 4481066 w 6028697"/>
                <a:gd name="connsiteY57" fmla="*/ 478 h 681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28697" h="6817170">
                  <a:moveTo>
                    <a:pt x="6028697" y="6155323"/>
                  </a:moveTo>
                  <a:lnTo>
                    <a:pt x="6028697" y="6817170"/>
                  </a:lnTo>
                  <a:lnTo>
                    <a:pt x="5157862" y="6817170"/>
                  </a:lnTo>
                  <a:lnTo>
                    <a:pt x="5347156" y="6687553"/>
                  </a:lnTo>
                  <a:cubicBezTo>
                    <a:pt x="5394117" y="6653219"/>
                    <a:pt x="5440793" y="6617608"/>
                    <a:pt x="5487470" y="6581714"/>
                  </a:cubicBezTo>
                  <a:cubicBezTo>
                    <a:pt x="5534147" y="6545820"/>
                    <a:pt x="5580966" y="6509358"/>
                    <a:pt x="5627642" y="6472328"/>
                  </a:cubicBezTo>
                  <a:lnTo>
                    <a:pt x="5911392" y="6245328"/>
                  </a:lnTo>
                  <a:close/>
                  <a:moveTo>
                    <a:pt x="4481066" y="478"/>
                  </a:moveTo>
                  <a:cubicBezTo>
                    <a:pt x="4544817" y="1422"/>
                    <a:pt x="4608563" y="3769"/>
                    <a:pt x="4672258" y="7519"/>
                  </a:cubicBezTo>
                  <a:cubicBezTo>
                    <a:pt x="4927973" y="22364"/>
                    <a:pt x="5181687" y="61751"/>
                    <a:pt x="5429869" y="125134"/>
                  </a:cubicBezTo>
                  <a:cubicBezTo>
                    <a:pt x="5617090" y="173104"/>
                    <a:pt x="5799867" y="236595"/>
                    <a:pt x="5976319" y="314893"/>
                  </a:cubicBezTo>
                  <a:lnTo>
                    <a:pt x="6028697" y="339901"/>
                  </a:lnTo>
                  <a:lnTo>
                    <a:pt x="6028697" y="732458"/>
                  </a:lnTo>
                  <a:lnTo>
                    <a:pt x="5990985" y="712211"/>
                  </a:lnTo>
                  <a:cubicBezTo>
                    <a:pt x="5783917" y="609342"/>
                    <a:pt x="5566013" y="529876"/>
                    <a:pt x="5341339" y="475281"/>
                  </a:cubicBezTo>
                  <a:cubicBezTo>
                    <a:pt x="5115233" y="420503"/>
                    <a:pt x="4884375" y="387624"/>
                    <a:pt x="4651969" y="377104"/>
                  </a:cubicBezTo>
                  <a:cubicBezTo>
                    <a:pt x="4418713" y="365171"/>
                    <a:pt x="4184861" y="373670"/>
                    <a:pt x="3953093" y="402498"/>
                  </a:cubicBezTo>
                  <a:cubicBezTo>
                    <a:pt x="3721001" y="431832"/>
                    <a:pt x="3491675" y="480040"/>
                    <a:pt x="3267413" y="546643"/>
                  </a:cubicBezTo>
                  <a:cubicBezTo>
                    <a:pt x="2591323" y="750761"/>
                    <a:pt x="1967642" y="1099289"/>
                    <a:pt x="1439498" y="1568141"/>
                  </a:cubicBezTo>
                  <a:cubicBezTo>
                    <a:pt x="1265589" y="1725523"/>
                    <a:pt x="1105393" y="1897434"/>
                    <a:pt x="960671" y="2082013"/>
                  </a:cubicBezTo>
                  <a:cubicBezTo>
                    <a:pt x="815775" y="2266294"/>
                    <a:pt x="688923" y="2464081"/>
                    <a:pt x="581866" y="2672638"/>
                  </a:cubicBezTo>
                  <a:cubicBezTo>
                    <a:pt x="473765" y="2880669"/>
                    <a:pt x="387610" y="3099397"/>
                    <a:pt x="324789" y="3325262"/>
                  </a:cubicBezTo>
                  <a:cubicBezTo>
                    <a:pt x="262714" y="3552403"/>
                    <a:pt x="231223" y="3786822"/>
                    <a:pt x="231151" y="4022292"/>
                  </a:cubicBezTo>
                  <a:cubicBezTo>
                    <a:pt x="231413" y="4136912"/>
                    <a:pt x="244645" y="4251136"/>
                    <a:pt x="270592" y="4362792"/>
                  </a:cubicBezTo>
                  <a:cubicBezTo>
                    <a:pt x="297885" y="4472943"/>
                    <a:pt x="336983" y="4579833"/>
                    <a:pt x="387213" y="4681585"/>
                  </a:cubicBezTo>
                  <a:cubicBezTo>
                    <a:pt x="412042" y="4732517"/>
                    <a:pt x="439423" y="4782457"/>
                    <a:pt x="468507" y="4831546"/>
                  </a:cubicBezTo>
                  <a:cubicBezTo>
                    <a:pt x="497591" y="4880636"/>
                    <a:pt x="529230" y="4929015"/>
                    <a:pt x="561862" y="4976826"/>
                  </a:cubicBezTo>
                  <a:cubicBezTo>
                    <a:pt x="627975" y="5072166"/>
                    <a:pt x="701466" y="5164668"/>
                    <a:pt x="777511" y="5257597"/>
                  </a:cubicBezTo>
                  <a:cubicBezTo>
                    <a:pt x="853556" y="5350524"/>
                    <a:pt x="933574" y="5443594"/>
                    <a:pt x="1010895" y="5540494"/>
                  </a:cubicBezTo>
                  <a:cubicBezTo>
                    <a:pt x="1049957" y="5588732"/>
                    <a:pt x="1088642" y="5637963"/>
                    <a:pt x="1126948" y="5688186"/>
                  </a:cubicBezTo>
                  <a:lnTo>
                    <a:pt x="1182706" y="5760543"/>
                  </a:lnTo>
                  <a:cubicBezTo>
                    <a:pt x="1201007" y="5783669"/>
                    <a:pt x="1218458" y="5807503"/>
                    <a:pt x="1237327" y="5830060"/>
                  </a:cubicBezTo>
                  <a:cubicBezTo>
                    <a:pt x="1383714" y="6009916"/>
                    <a:pt x="1540413" y="6181116"/>
                    <a:pt x="1706649" y="6342797"/>
                  </a:cubicBezTo>
                  <a:cubicBezTo>
                    <a:pt x="1788084" y="6422531"/>
                    <a:pt x="1871265" y="6499427"/>
                    <a:pt x="1956207" y="6573484"/>
                  </a:cubicBezTo>
                  <a:cubicBezTo>
                    <a:pt x="2041332" y="6647402"/>
                    <a:pt x="2127733" y="6718907"/>
                    <a:pt x="2217681" y="6786297"/>
                  </a:cubicBezTo>
                  <a:lnTo>
                    <a:pt x="2260820" y="6817170"/>
                  </a:lnTo>
                  <a:lnTo>
                    <a:pt x="1429497" y="6817170"/>
                  </a:lnTo>
                  <a:lnTo>
                    <a:pt x="1327275" y="6713800"/>
                  </a:lnTo>
                  <a:cubicBezTo>
                    <a:pt x="1239186" y="6618984"/>
                    <a:pt x="1156797" y="6519019"/>
                    <a:pt x="1080556" y="6414443"/>
                  </a:cubicBezTo>
                  <a:cubicBezTo>
                    <a:pt x="1004653" y="6310734"/>
                    <a:pt x="932439" y="6205177"/>
                    <a:pt x="865189" y="6097496"/>
                  </a:cubicBezTo>
                  <a:cubicBezTo>
                    <a:pt x="847881" y="6070823"/>
                    <a:pt x="831565" y="6043725"/>
                    <a:pt x="814823" y="6016911"/>
                  </a:cubicBezTo>
                  <a:lnTo>
                    <a:pt x="766729" y="5938453"/>
                  </a:lnTo>
                  <a:cubicBezTo>
                    <a:pt x="735941" y="5887947"/>
                    <a:pt x="703878" y="5837581"/>
                    <a:pt x="671672" y="5786648"/>
                  </a:cubicBezTo>
                  <a:lnTo>
                    <a:pt x="474608" y="5474664"/>
                  </a:lnTo>
                  <a:cubicBezTo>
                    <a:pt x="408778" y="5368968"/>
                    <a:pt x="343516" y="5260008"/>
                    <a:pt x="282652" y="5146508"/>
                  </a:cubicBezTo>
                  <a:cubicBezTo>
                    <a:pt x="252290" y="5089759"/>
                    <a:pt x="223065" y="5032015"/>
                    <a:pt x="196108" y="4972712"/>
                  </a:cubicBezTo>
                  <a:cubicBezTo>
                    <a:pt x="169152" y="4913408"/>
                    <a:pt x="144607" y="4853111"/>
                    <a:pt x="122474" y="4791821"/>
                  </a:cubicBezTo>
                  <a:cubicBezTo>
                    <a:pt x="100342" y="4730532"/>
                    <a:pt x="81757" y="4666830"/>
                    <a:pt x="65724" y="4603129"/>
                  </a:cubicBezTo>
                  <a:cubicBezTo>
                    <a:pt x="58205" y="4571064"/>
                    <a:pt x="50828" y="4539143"/>
                    <a:pt x="44727" y="4506937"/>
                  </a:cubicBezTo>
                  <a:lnTo>
                    <a:pt x="35505" y="4458699"/>
                  </a:lnTo>
                  <a:lnTo>
                    <a:pt x="27845" y="4410320"/>
                  </a:lnTo>
                  <a:cubicBezTo>
                    <a:pt x="8635" y="4281881"/>
                    <a:pt x="-661" y="4152150"/>
                    <a:pt x="37" y="4022292"/>
                  </a:cubicBezTo>
                  <a:cubicBezTo>
                    <a:pt x="712" y="3768592"/>
                    <a:pt x="27094" y="3515615"/>
                    <a:pt x="78777" y="3267236"/>
                  </a:cubicBezTo>
                  <a:cubicBezTo>
                    <a:pt x="130048" y="3017876"/>
                    <a:pt x="209439" y="2775142"/>
                    <a:pt x="315424" y="2543673"/>
                  </a:cubicBezTo>
                  <a:cubicBezTo>
                    <a:pt x="528236" y="2081161"/>
                    <a:pt x="838234" y="1667312"/>
                    <a:pt x="1202710" y="1314895"/>
                  </a:cubicBezTo>
                  <a:cubicBezTo>
                    <a:pt x="1385514" y="1138814"/>
                    <a:pt x="1582282" y="977831"/>
                    <a:pt x="1791065" y="833514"/>
                  </a:cubicBezTo>
                  <a:cubicBezTo>
                    <a:pt x="2420037" y="395614"/>
                    <a:pt x="3147288" y="119557"/>
                    <a:pt x="3908404" y="29794"/>
                  </a:cubicBezTo>
                  <a:cubicBezTo>
                    <a:pt x="4098509" y="7429"/>
                    <a:pt x="4289811" y="-2355"/>
                    <a:pt x="4481066" y="478"/>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C72F6EE6-EDE9-45A5-8F6D-02B9B7CB2C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1"/>
              <a:ext cx="6165116"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C093DC50-3BD7-46B1-A300-CD207E152F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5977"/>
              <a:ext cx="6238675"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5478091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1" name="Rectangle 52">
            <a:extLst>
              <a:ext uri="{FF2B5EF4-FFF2-40B4-BE49-F238E27FC236}">
                <a16:creationId xmlns:a16="http://schemas.microsoft.com/office/drawing/2014/main" id="{8D1AA55E-40D5-461B-A5A8-4AE8AAB71B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6F73C97-0C84-4125-9BA2-146AEB646878}"/>
              </a:ext>
            </a:extLst>
          </p:cNvPr>
          <p:cNvSpPr>
            <a:spLocks noGrp="1"/>
          </p:cNvSpPr>
          <p:nvPr>
            <p:ph type="title"/>
          </p:nvPr>
        </p:nvSpPr>
        <p:spPr>
          <a:xfrm>
            <a:off x="803775" y="1106007"/>
            <a:ext cx="10550025" cy="1182927"/>
          </a:xfrm>
        </p:spPr>
        <p:txBody>
          <a:bodyPr anchor="b">
            <a:normAutofit/>
          </a:bodyPr>
          <a:lstStyle/>
          <a:p>
            <a:r>
              <a:rPr lang="en-US" sz="5600" b="1"/>
              <a:t>AGENDA</a:t>
            </a:r>
            <a:endParaRPr lang="en-IN" sz="5600" b="1"/>
          </a:p>
        </p:txBody>
      </p:sp>
      <p:cxnSp>
        <p:nvCxnSpPr>
          <p:cNvPr id="112" name="Straight Connector 54">
            <a:extLst>
              <a:ext uri="{FF2B5EF4-FFF2-40B4-BE49-F238E27FC236}">
                <a16:creationId xmlns:a16="http://schemas.microsoft.com/office/drawing/2014/main" id="{7EB498BD-8089-4626-91EA-4978EBEF53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878" y="806470"/>
            <a:ext cx="7903723" cy="0"/>
          </a:xfrm>
          <a:prstGeom prst="line">
            <a:avLst/>
          </a:prstGeom>
          <a:ln w="25400" cap="sq">
            <a:gradFill flip="none" rotWithShape="1">
              <a:gsLst>
                <a:gs pos="0">
                  <a:schemeClr val="accent1"/>
                </a:gs>
                <a:gs pos="100000">
                  <a:schemeClr val="accent2"/>
                </a:gs>
              </a:gsLst>
              <a:lin ang="10800000" scaled="0"/>
              <a:tileRect/>
            </a:gradFill>
            <a:bevel/>
          </a:ln>
        </p:spPr>
        <p:style>
          <a:lnRef idx="1">
            <a:schemeClr val="accent1"/>
          </a:lnRef>
          <a:fillRef idx="0">
            <a:schemeClr val="accent1"/>
          </a:fillRef>
          <a:effectRef idx="0">
            <a:schemeClr val="accent1"/>
          </a:effectRef>
          <a:fontRef idx="minor">
            <a:schemeClr val="tx1"/>
          </a:fontRef>
        </p:style>
      </p:cxnSp>
      <p:sp>
        <p:nvSpPr>
          <p:cNvPr id="41" name="Content Placeholder 2">
            <a:extLst>
              <a:ext uri="{FF2B5EF4-FFF2-40B4-BE49-F238E27FC236}">
                <a16:creationId xmlns:a16="http://schemas.microsoft.com/office/drawing/2014/main" id="{F422DE81-6419-13C7-1DC2-87748EDC0C35}"/>
              </a:ext>
            </a:extLst>
          </p:cNvPr>
          <p:cNvSpPr>
            <a:spLocks noGrp="1"/>
          </p:cNvSpPr>
          <p:nvPr>
            <p:ph idx="1"/>
          </p:nvPr>
        </p:nvSpPr>
        <p:spPr>
          <a:xfrm>
            <a:off x="803775" y="2598947"/>
            <a:ext cx="10550025" cy="3677348"/>
          </a:xfrm>
        </p:spPr>
        <p:txBody>
          <a:bodyPr anchor="t">
            <a:normAutofit/>
          </a:bodyPr>
          <a:lstStyle/>
          <a:p>
            <a:r>
              <a:rPr lang="en-US" sz="2000" dirty="0">
                <a:solidFill>
                  <a:schemeClr val="tx1">
                    <a:alpha val="80000"/>
                  </a:schemeClr>
                </a:solidFill>
              </a:rPr>
              <a:t> Product Positioning</a:t>
            </a:r>
          </a:p>
          <a:p>
            <a:r>
              <a:rPr lang="en-US" sz="2000" dirty="0">
                <a:solidFill>
                  <a:schemeClr val="tx1">
                    <a:alpha val="80000"/>
                  </a:schemeClr>
                </a:solidFill>
              </a:rPr>
              <a:t> Early Adopter Segment</a:t>
            </a:r>
            <a:endParaRPr lang="en-US" sz="2000" dirty="0">
              <a:solidFill>
                <a:schemeClr val="tx1">
                  <a:alpha val="80000"/>
                </a:schemeClr>
              </a:solidFill>
              <a:cs typeface="Calibri"/>
            </a:endParaRPr>
          </a:p>
          <a:p>
            <a:r>
              <a:rPr lang="en-US" sz="2000" dirty="0">
                <a:solidFill>
                  <a:schemeClr val="tx1">
                    <a:alpha val="80000"/>
                  </a:schemeClr>
                </a:solidFill>
              </a:rPr>
              <a:t> Branding</a:t>
            </a:r>
            <a:endParaRPr lang="en-US" sz="2000" dirty="0">
              <a:solidFill>
                <a:schemeClr val="tx1">
                  <a:alpha val="80000"/>
                </a:schemeClr>
              </a:solidFill>
              <a:cs typeface="Calibri"/>
            </a:endParaRPr>
          </a:p>
          <a:p>
            <a:r>
              <a:rPr lang="en-US" sz="2000" dirty="0">
                <a:solidFill>
                  <a:schemeClr val="tx1">
                    <a:alpha val="80000"/>
                  </a:schemeClr>
                </a:solidFill>
              </a:rPr>
              <a:t> Channel Strategy</a:t>
            </a:r>
            <a:endParaRPr lang="en-US" sz="2000" dirty="0">
              <a:solidFill>
                <a:schemeClr val="tx1">
                  <a:alpha val="80000"/>
                </a:schemeClr>
              </a:solidFill>
              <a:cs typeface="Calibri"/>
            </a:endParaRPr>
          </a:p>
          <a:p>
            <a:r>
              <a:rPr lang="en-US" sz="2000" dirty="0">
                <a:solidFill>
                  <a:schemeClr val="tx1">
                    <a:alpha val="80000"/>
                  </a:schemeClr>
                </a:solidFill>
              </a:rPr>
              <a:t> Pricing Strategy</a:t>
            </a:r>
            <a:endParaRPr lang="en-US" sz="2000" dirty="0">
              <a:solidFill>
                <a:schemeClr val="tx1">
                  <a:alpha val="80000"/>
                </a:schemeClr>
              </a:solidFill>
              <a:cs typeface="Calibri"/>
            </a:endParaRPr>
          </a:p>
          <a:p>
            <a:r>
              <a:rPr lang="en-US" sz="2000" dirty="0">
                <a:solidFill>
                  <a:schemeClr val="tx1">
                    <a:alpha val="80000"/>
                  </a:schemeClr>
                </a:solidFill>
              </a:rPr>
              <a:t> CAC (Customer Acquisition Cost) and LTV (Lifetime Value)</a:t>
            </a:r>
            <a:endParaRPr lang="en-US" sz="2000" dirty="0">
              <a:solidFill>
                <a:schemeClr val="tx1">
                  <a:alpha val="80000"/>
                </a:schemeClr>
              </a:solidFill>
              <a:cs typeface="Calibri"/>
            </a:endParaRPr>
          </a:p>
        </p:txBody>
      </p:sp>
      <p:grpSp>
        <p:nvGrpSpPr>
          <p:cNvPr id="113" name="Group 56">
            <a:extLst>
              <a:ext uri="{FF2B5EF4-FFF2-40B4-BE49-F238E27FC236}">
                <a16:creationId xmlns:a16="http://schemas.microsoft.com/office/drawing/2014/main" id="{78350D8D-73D6-4132-89B5-DD52F3962A7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88224" y="2325422"/>
            <a:ext cx="465458" cy="872153"/>
            <a:chOff x="11388224" y="2325422"/>
            <a:chExt cx="465458" cy="872153"/>
          </a:xfrm>
        </p:grpSpPr>
        <p:sp>
          <p:nvSpPr>
            <p:cNvPr id="114"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403764" y="232542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a:p>
          </p:txBody>
        </p:sp>
        <p:sp>
          <p:nvSpPr>
            <p:cNvPr id="115"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762544" y="255471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a:p>
          </p:txBody>
        </p:sp>
        <p:sp>
          <p:nvSpPr>
            <p:cNvPr id="116"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88224" y="306986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a:p>
          </p:txBody>
        </p:sp>
      </p:grpSp>
    </p:spTree>
    <p:extLst>
      <p:ext uri="{BB962C8B-B14F-4D97-AF65-F5344CB8AC3E}">
        <p14:creationId xmlns:p14="http://schemas.microsoft.com/office/powerpoint/2010/main" val="37538398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F73C97-0C84-4125-9BA2-146AEB646878}"/>
              </a:ext>
            </a:extLst>
          </p:cNvPr>
          <p:cNvSpPr>
            <a:spLocks noGrp="1"/>
          </p:cNvSpPr>
          <p:nvPr>
            <p:ph type="title"/>
          </p:nvPr>
        </p:nvSpPr>
        <p:spPr>
          <a:xfrm>
            <a:off x="803775" y="1106007"/>
            <a:ext cx="10550025" cy="1182927"/>
          </a:xfrm>
        </p:spPr>
        <p:txBody>
          <a:bodyPr anchor="b">
            <a:normAutofit/>
          </a:bodyPr>
          <a:lstStyle/>
          <a:p>
            <a:r>
              <a:rPr lang="en-US" sz="5600" b="1" dirty="0"/>
              <a:t>Idea</a:t>
            </a:r>
            <a:endParaRPr lang="en-IN" sz="5600" b="1" dirty="0"/>
          </a:p>
        </p:txBody>
      </p:sp>
      <p:sp>
        <p:nvSpPr>
          <p:cNvPr id="41" name="Content Placeholder 2">
            <a:extLst>
              <a:ext uri="{FF2B5EF4-FFF2-40B4-BE49-F238E27FC236}">
                <a16:creationId xmlns:a16="http://schemas.microsoft.com/office/drawing/2014/main" id="{F422DE81-6419-13C7-1DC2-87748EDC0C35}"/>
              </a:ext>
            </a:extLst>
          </p:cNvPr>
          <p:cNvSpPr>
            <a:spLocks noGrp="1"/>
          </p:cNvSpPr>
          <p:nvPr>
            <p:ph idx="1"/>
          </p:nvPr>
        </p:nvSpPr>
        <p:spPr>
          <a:xfrm>
            <a:off x="803775" y="2598947"/>
            <a:ext cx="10550025" cy="3677348"/>
          </a:xfrm>
        </p:spPr>
        <p:txBody>
          <a:bodyPr anchor="t">
            <a:normAutofit/>
          </a:bodyPr>
          <a:lstStyle/>
          <a:p>
            <a:pPr marL="0" indent="0" algn="ctr">
              <a:buNone/>
            </a:pPr>
            <a:r>
              <a:rPr lang="en-US" sz="2000" b="1" dirty="0"/>
              <a:t>A one-stop solution to finding flats and people to share flat with! ​</a:t>
            </a:r>
          </a:p>
          <a:p>
            <a:pPr marL="0" indent="0">
              <a:buNone/>
            </a:pPr>
            <a:endParaRPr lang="en-US" sz="2000" dirty="0"/>
          </a:p>
          <a:p>
            <a:pPr marL="0" indent="0">
              <a:buNone/>
            </a:pPr>
            <a:r>
              <a:rPr lang="en-US" sz="2000" dirty="0"/>
              <a:t>One of the most important action items for anyone who is moving away from home is to find a place to stay that feels like home, while at the </a:t>
            </a:r>
            <a:r>
              <a:rPr lang="en-US" sz="2000" dirty="0" err="1"/>
              <a:t>sme</a:t>
            </a:r>
            <a:r>
              <a:rPr lang="en-US" sz="2000" dirty="0"/>
              <a:t> time, also looking for other people to share the flat with who are compatible with you and can better gel up with you. This is where our idea comes into the picture!</a:t>
            </a:r>
          </a:p>
        </p:txBody>
      </p:sp>
      <p:cxnSp>
        <p:nvCxnSpPr>
          <p:cNvPr id="5" name="Straight Connector 4">
            <a:extLst>
              <a:ext uri="{FF2B5EF4-FFF2-40B4-BE49-F238E27FC236}">
                <a16:creationId xmlns:a16="http://schemas.microsoft.com/office/drawing/2014/main" id="{234DC3B0-0293-3796-F42D-F44790F8662D}"/>
              </a:ext>
            </a:extLst>
          </p:cNvPr>
          <p:cNvCxnSpPr/>
          <p:nvPr/>
        </p:nvCxnSpPr>
        <p:spPr>
          <a:xfrm>
            <a:off x="0" y="1010093"/>
            <a:ext cx="8613648" cy="0"/>
          </a:xfrm>
          <a:prstGeom prst="line">
            <a:avLst/>
          </a:prstGeom>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4794780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46F25A2E-B0BF-A14A-FD0B-A24A866FF7E4}"/>
              </a:ext>
            </a:extLst>
          </p:cNvPr>
          <p:cNvSpPr>
            <a:spLocks noGrp="1"/>
          </p:cNvSpPr>
          <p:nvPr>
            <p:ph type="title"/>
          </p:nvPr>
        </p:nvSpPr>
        <p:spPr>
          <a:xfrm>
            <a:off x="4683125" y="499533"/>
            <a:ext cx="6562726" cy="1658198"/>
          </a:xfrm>
        </p:spPr>
        <p:txBody>
          <a:bodyPr vert="horz" lIns="91440" tIns="45720" rIns="91440" bIns="45720" rtlCol="0" anchor="ctr">
            <a:normAutofit/>
          </a:bodyPr>
          <a:lstStyle/>
          <a:p>
            <a:r>
              <a:rPr lang="en-US">
                <a:solidFill>
                  <a:srgbClr val="A64F39"/>
                </a:solidFill>
              </a:rPr>
              <a:t>FLAT AND FLAT MATES</a:t>
            </a:r>
            <a:endParaRPr lang="en-US">
              <a:solidFill>
                <a:srgbClr val="A64F39"/>
              </a:solidFill>
              <a:cs typeface="Calibri Light"/>
            </a:endParaRPr>
          </a:p>
        </p:txBody>
      </p:sp>
      <p:pic>
        <p:nvPicPr>
          <p:cNvPr id="43" name="Picture 42" descr="Diagram&#10;&#10;Description automatically generated with low confidence">
            <a:extLst>
              <a:ext uri="{FF2B5EF4-FFF2-40B4-BE49-F238E27FC236}">
                <a16:creationId xmlns:a16="http://schemas.microsoft.com/office/drawing/2014/main" id="{0497515A-E307-A3B6-BCF2-4F665792D021}"/>
              </a:ext>
            </a:extLst>
          </p:cNvPr>
          <p:cNvPicPr>
            <a:picLocks noChangeAspect="1"/>
          </p:cNvPicPr>
          <p:nvPr/>
        </p:nvPicPr>
        <p:blipFill rotWithShape="1">
          <a:blip r:embed="rId2"/>
          <a:srcRect l="1190" r="39112"/>
          <a:stretch/>
        </p:blipFill>
        <p:spPr>
          <a:xfrm>
            <a:off x="20" y="-6418"/>
            <a:ext cx="4077443" cy="6864418"/>
          </a:xfrm>
          <a:prstGeom prst="rect">
            <a:avLst/>
          </a:prstGeom>
        </p:spPr>
      </p:pic>
      <p:sp>
        <p:nvSpPr>
          <p:cNvPr id="35" name="Title 1">
            <a:extLst>
              <a:ext uri="{FF2B5EF4-FFF2-40B4-BE49-F238E27FC236}">
                <a16:creationId xmlns:a16="http://schemas.microsoft.com/office/drawing/2014/main" id="{B66C4C4E-6DAA-F783-E941-9125E08E8C23}"/>
              </a:ext>
            </a:extLst>
          </p:cNvPr>
          <p:cNvSpPr txBox="1">
            <a:spLocks/>
          </p:cNvSpPr>
          <p:nvPr/>
        </p:nvSpPr>
        <p:spPr>
          <a:xfrm>
            <a:off x="4702557" y="2011680"/>
            <a:ext cx="6428994" cy="3766185"/>
          </a:xfrm>
          <a:prstGeom prst="rect">
            <a:avLst/>
          </a:prstGeom>
        </p:spPr>
        <p:txBody>
          <a:bodyPr vert="horz" lIns="91440" tIns="45720" rIns="91440" bIns="45720" rtlCol="0" anchor="t">
            <a:normAutofit/>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pPr>
              <a:spcAft>
                <a:spcPts val="600"/>
              </a:spcAft>
            </a:pPr>
            <a:r>
              <a:rPr lang="en-US">
                <a:solidFill>
                  <a:schemeClr val="tx1">
                    <a:lumMod val="85000"/>
                    <a:lumOff val="15000"/>
                  </a:schemeClr>
                </a:solidFill>
                <a:latin typeface="+mn-lt"/>
                <a:ea typeface="+mn-ea"/>
                <a:cs typeface="+mn-cs"/>
              </a:rPr>
              <a:t>Product Positioning</a:t>
            </a:r>
            <a:endParaRPr lang="en-US">
              <a:solidFill>
                <a:schemeClr val="tx1">
                  <a:lumMod val="85000"/>
                  <a:lumOff val="15000"/>
                </a:schemeClr>
              </a:solidFill>
              <a:ea typeface="+mn-ea"/>
              <a:cs typeface="+mn-cs"/>
            </a:endParaRPr>
          </a:p>
        </p:txBody>
      </p:sp>
      <p:sp>
        <p:nvSpPr>
          <p:cNvPr id="15" name="Rectangle 14">
            <a:extLst>
              <a:ext uri="{FF2B5EF4-FFF2-40B4-BE49-F238E27FC236}">
                <a16:creationId xmlns:a16="http://schemas.microsoft.com/office/drawing/2014/main" id="{5CC423B7-35E4-65A8-CDB7-DE6A896A15D1}"/>
              </a:ext>
            </a:extLst>
          </p:cNvPr>
          <p:cNvSpPr/>
          <p:nvPr/>
        </p:nvSpPr>
        <p:spPr>
          <a:xfrm>
            <a:off x="4566261" y="1067403"/>
            <a:ext cx="5830468" cy="4723194"/>
          </a:xfrm>
          <a:prstGeom prst="rect">
            <a:avLst/>
          </a:prstGeom>
        </p:spPr>
        <p:txBody>
          <a:bodyPr vert="horz" lIns="91440" tIns="45720" rIns="91440" bIns="45720" rtlCol="0" anchor="ctr">
            <a:normAutofit/>
          </a:bodyPr>
          <a:lstStyle/>
          <a:p>
            <a:pPr defTabSz="914400">
              <a:lnSpc>
                <a:spcPct val="80000"/>
              </a:lnSpc>
              <a:spcBef>
                <a:spcPct val="0"/>
              </a:spcBef>
              <a:spcAft>
                <a:spcPts val="600"/>
              </a:spcAft>
            </a:pPr>
            <a:endParaRPr lang="en-US" sz="7200" b="0" cap="none" spc="-120">
              <a:ln w="0"/>
              <a:solidFill>
                <a:srgbClr val="FFFFFF"/>
              </a:solidFill>
              <a:effectLst>
                <a:reflection blurRad="6350" stA="53000" endA="300" endPos="35500" dir="5400000" sy="-90000" algn="bl" rotWithShape="0"/>
              </a:effectLst>
              <a:latin typeface="+mj-lt"/>
              <a:ea typeface="+mj-ea"/>
              <a:cs typeface="+mj-cs"/>
            </a:endParaRPr>
          </a:p>
        </p:txBody>
      </p:sp>
    </p:spTree>
    <p:extLst>
      <p:ext uri="{BB962C8B-B14F-4D97-AF65-F5344CB8AC3E}">
        <p14:creationId xmlns:p14="http://schemas.microsoft.com/office/powerpoint/2010/main" val="40740888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0CCECD-B3D9-BD7A-2583-1002B000C2D1}"/>
              </a:ext>
            </a:extLst>
          </p:cNvPr>
          <p:cNvSpPr>
            <a:spLocks noGrp="1"/>
          </p:cNvSpPr>
          <p:nvPr>
            <p:ph type="title"/>
          </p:nvPr>
        </p:nvSpPr>
        <p:spPr/>
        <p:txBody>
          <a:bodyPr/>
          <a:lstStyle/>
          <a:p>
            <a:r>
              <a:rPr lang="en-GB">
                <a:cs typeface="Calibri Light"/>
              </a:rPr>
              <a:t>Value Proposition</a:t>
            </a:r>
            <a:endParaRPr lang="en-GB"/>
          </a:p>
        </p:txBody>
      </p:sp>
      <p:sp>
        <p:nvSpPr>
          <p:cNvPr id="3" name="Content Placeholder 2">
            <a:extLst>
              <a:ext uri="{FF2B5EF4-FFF2-40B4-BE49-F238E27FC236}">
                <a16:creationId xmlns:a16="http://schemas.microsoft.com/office/drawing/2014/main" id="{9A56C291-ADCE-BAB2-19B5-89A286A89033}"/>
              </a:ext>
            </a:extLst>
          </p:cNvPr>
          <p:cNvSpPr>
            <a:spLocks noGrp="1"/>
          </p:cNvSpPr>
          <p:nvPr>
            <p:ph idx="1"/>
          </p:nvPr>
        </p:nvSpPr>
        <p:spPr/>
        <p:txBody>
          <a:bodyPr vert="horz" lIns="91440" tIns="45720" rIns="91440" bIns="45720" rtlCol="0" anchor="t">
            <a:normAutofit/>
          </a:bodyPr>
          <a:lstStyle/>
          <a:p>
            <a:pPr marL="0" indent="0">
              <a:buNone/>
            </a:pPr>
            <a:r>
              <a:rPr lang="en-GB">
                <a:ea typeface="+mn-lt"/>
                <a:cs typeface="+mn-lt"/>
              </a:rPr>
              <a:t>Creating an easy-to-use experience for new and international students, including but not limited to features such as searching for Roommates and Flat mates, a user rating-base system, furthermore services for new customers, such as lease agreements, rent discounts for premium users, relocation services, and last but not least, earn free travel by accumulating points.</a:t>
            </a:r>
            <a:endParaRPr lang="en-US">
              <a:cs typeface="Calibri" panose="020F0502020204030204"/>
            </a:endParaRPr>
          </a:p>
        </p:txBody>
      </p:sp>
    </p:spTree>
    <p:extLst>
      <p:ext uri="{BB962C8B-B14F-4D97-AF65-F5344CB8AC3E}">
        <p14:creationId xmlns:p14="http://schemas.microsoft.com/office/powerpoint/2010/main" val="31720794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0">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CD09B76-38E5-13E8-009C-BBABA36E6B07}"/>
              </a:ext>
            </a:extLst>
          </p:cNvPr>
          <p:cNvSpPr>
            <a:spLocks noGrp="1"/>
          </p:cNvSpPr>
          <p:nvPr>
            <p:ph type="title"/>
          </p:nvPr>
        </p:nvSpPr>
        <p:spPr>
          <a:xfrm>
            <a:off x="589560" y="856180"/>
            <a:ext cx="4560584" cy="1128068"/>
          </a:xfrm>
        </p:spPr>
        <p:txBody>
          <a:bodyPr anchor="ctr">
            <a:normAutofit/>
          </a:bodyPr>
          <a:lstStyle/>
          <a:p>
            <a:r>
              <a:rPr lang="en-GB" sz="4000">
                <a:cs typeface="Calibri Light"/>
              </a:rPr>
              <a:t>Roadmap</a:t>
            </a:r>
            <a:endParaRPr lang="en-GB" sz="4000"/>
          </a:p>
        </p:txBody>
      </p:sp>
      <p:grpSp>
        <p:nvGrpSpPr>
          <p:cNvPr id="18" name="Group 12">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14" name="Rectangle 13">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Rectangle 16">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Chart, waterfall chart&#10;&#10;Description automatically generated">
            <a:extLst>
              <a:ext uri="{FF2B5EF4-FFF2-40B4-BE49-F238E27FC236}">
                <a16:creationId xmlns:a16="http://schemas.microsoft.com/office/drawing/2014/main" id="{7664D59C-9429-C42B-5C54-1C044252CAE5}"/>
              </a:ext>
            </a:extLst>
          </p:cNvPr>
          <p:cNvPicPr>
            <a:picLocks noChangeAspect="1"/>
          </p:cNvPicPr>
          <p:nvPr/>
        </p:nvPicPr>
        <p:blipFill rotWithShape="1">
          <a:blip r:embed="rId2"/>
          <a:srcRect b="8394"/>
          <a:stretch/>
        </p:blipFill>
        <p:spPr>
          <a:xfrm>
            <a:off x="5031062" y="285581"/>
            <a:ext cx="6372136" cy="6177157"/>
          </a:xfrm>
          <a:prstGeom prst="rect">
            <a:avLst/>
          </a:prstGeom>
        </p:spPr>
      </p:pic>
      <p:sp>
        <p:nvSpPr>
          <p:cNvPr id="3" name="TextBox 2">
            <a:extLst>
              <a:ext uri="{FF2B5EF4-FFF2-40B4-BE49-F238E27FC236}">
                <a16:creationId xmlns:a16="http://schemas.microsoft.com/office/drawing/2014/main" id="{E3002DAD-18CA-891A-A315-49AE18F2332D}"/>
              </a:ext>
            </a:extLst>
          </p:cNvPr>
          <p:cNvSpPr txBox="1"/>
          <p:nvPr/>
        </p:nvSpPr>
        <p:spPr>
          <a:xfrm>
            <a:off x="470647" y="2571750"/>
            <a:ext cx="4549587" cy="338554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800" b="1">
                <a:cs typeface="Calibri" panose="020F0502020204030204"/>
              </a:rPr>
              <a:t>Swimlane View Roadmap</a:t>
            </a:r>
            <a:r>
              <a:rPr lang="en-GB" sz="2800">
                <a:cs typeface="Calibri" panose="020F0502020204030204"/>
              </a:rPr>
              <a:t>: A</a:t>
            </a:r>
            <a:r>
              <a:rPr lang="en-GB" sz="2800">
                <a:ea typeface="+mn-lt"/>
                <a:cs typeface="+mn-lt"/>
              </a:rPr>
              <a:t> theme-oriented visualization of roadmap items that works best for "no dates" roadmaps or more agile roadmaps that can be pivoted on themes, sprints, or epics.</a:t>
            </a:r>
          </a:p>
          <a:p>
            <a:endParaRPr lang="en-GB" b="1">
              <a:cs typeface="Calibri" panose="020F0502020204030204"/>
            </a:endParaRPr>
          </a:p>
        </p:txBody>
      </p:sp>
    </p:spTree>
    <p:extLst>
      <p:ext uri="{BB962C8B-B14F-4D97-AF65-F5344CB8AC3E}">
        <p14:creationId xmlns:p14="http://schemas.microsoft.com/office/powerpoint/2010/main" val="23592932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46F25A2E-B0BF-A14A-FD0B-A24A866FF7E4}"/>
              </a:ext>
            </a:extLst>
          </p:cNvPr>
          <p:cNvSpPr>
            <a:spLocks noGrp="1"/>
          </p:cNvSpPr>
          <p:nvPr>
            <p:ph type="title"/>
          </p:nvPr>
        </p:nvSpPr>
        <p:spPr>
          <a:xfrm>
            <a:off x="4683125" y="499533"/>
            <a:ext cx="6562726" cy="1658198"/>
          </a:xfrm>
        </p:spPr>
        <p:txBody>
          <a:bodyPr vert="horz" lIns="91440" tIns="45720" rIns="91440" bIns="45720" rtlCol="0" anchor="ctr">
            <a:normAutofit/>
          </a:bodyPr>
          <a:lstStyle/>
          <a:p>
            <a:r>
              <a:rPr lang="en-US">
                <a:solidFill>
                  <a:srgbClr val="A64F39"/>
                </a:solidFill>
              </a:rPr>
              <a:t>FLAT AND FLAT MATES</a:t>
            </a:r>
            <a:endParaRPr lang="en-US">
              <a:solidFill>
                <a:srgbClr val="A64F39"/>
              </a:solidFill>
              <a:cs typeface="Calibri Light"/>
            </a:endParaRPr>
          </a:p>
        </p:txBody>
      </p:sp>
      <p:pic>
        <p:nvPicPr>
          <p:cNvPr id="43" name="Picture 42" descr="Diagram&#10;&#10;Description automatically generated with low confidence">
            <a:extLst>
              <a:ext uri="{FF2B5EF4-FFF2-40B4-BE49-F238E27FC236}">
                <a16:creationId xmlns:a16="http://schemas.microsoft.com/office/drawing/2014/main" id="{0497515A-E307-A3B6-BCF2-4F665792D021}"/>
              </a:ext>
            </a:extLst>
          </p:cNvPr>
          <p:cNvPicPr>
            <a:picLocks noChangeAspect="1"/>
          </p:cNvPicPr>
          <p:nvPr/>
        </p:nvPicPr>
        <p:blipFill rotWithShape="1">
          <a:blip r:embed="rId2"/>
          <a:srcRect l="1190" r="39112"/>
          <a:stretch/>
        </p:blipFill>
        <p:spPr>
          <a:xfrm>
            <a:off x="20" y="-6418"/>
            <a:ext cx="4077443" cy="6864418"/>
          </a:xfrm>
          <a:prstGeom prst="rect">
            <a:avLst/>
          </a:prstGeom>
        </p:spPr>
      </p:pic>
      <p:sp>
        <p:nvSpPr>
          <p:cNvPr id="35" name="Title 1">
            <a:extLst>
              <a:ext uri="{FF2B5EF4-FFF2-40B4-BE49-F238E27FC236}">
                <a16:creationId xmlns:a16="http://schemas.microsoft.com/office/drawing/2014/main" id="{B66C4C4E-6DAA-F783-E941-9125E08E8C23}"/>
              </a:ext>
            </a:extLst>
          </p:cNvPr>
          <p:cNvSpPr txBox="1">
            <a:spLocks/>
          </p:cNvSpPr>
          <p:nvPr/>
        </p:nvSpPr>
        <p:spPr>
          <a:xfrm>
            <a:off x="4702557" y="2011680"/>
            <a:ext cx="6428994" cy="3766185"/>
          </a:xfrm>
          <a:prstGeom prst="rect">
            <a:avLst/>
          </a:prstGeom>
        </p:spPr>
        <p:txBody>
          <a:bodyPr vert="horz" lIns="91440" tIns="45720" rIns="91440" bIns="45720" rtlCol="0">
            <a:normAutofit/>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pPr>
              <a:spcAft>
                <a:spcPts val="600"/>
              </a:spcAft>
              <a:buFont typeface="Arial" pitchFamily="34" charset="0"/>
              <a:buChar char=" "/>
            </a:pPr>
            <a:r>
              <a:rPr lang="en-US">
                <a:solidFill>
                  <a:schemeClr val="tx1">
                    <a:lumMod val="85000"/>
                    <a:lumOff val="15000"/>
                  </a:schemeClr>
                </a:solidFill>
                <a:latin typeface="+mn-lt"/>
                <a:ea typeface="+mn-ea"/>
                <a:cs typeface="+mn-cs"/>
              </a:rPr>
              <a:t>GO-TO MARKET PLAN</a:t>
            </a:r>
          </a:p>
        </p:txBody>
      </p:sp>
      <p:sp>
        <p:nvSpPr>
          <p:cNvPr id="15" name="Rectangle 14">
            <a:extLst>
              <a:ext uri="{FF2B5EF4-FFF2-40B4-BE49-F238E27FC236}">
                <a16:creationId xmlns:a16="http://schemas.microsoft.com/office/drawing/2014/main" id="{5CC423B7-35E4-65A8-CDB7-DE6A896A15D1}"/>
              </a:ext>
            </a:extLst>
          </p:cNvPr>
          <p:cNvSpPr/>
          <p:nvPr/>
        </p:nvSpPr>
        <p:spPr>
          <a:xfrm>
            <a:off x="4566261" y="1067403"/>
            <a:ext cx="5830468" cy="4723194"/>
          </a:xfrm>
          <a:prstGeom prst="rect">
            <a:avLst/>
          </a:prstGeom>
        </p:spPr>
        <p:txBody>
          <a:bodyPr vert="horz" lIns="91440" tIns="45720" rIns="91440" bIns="45720" rtlCol="0" anchor="ctr">
            <a:normAutofit/>
          </a:bodyPr>
          <a:lstStyle/>
          <a:p>
            <a:pPr defTabSz="914400">
              <a:lnSpc>
                <a:spcPct val="80000"/>
              </a:lnSpc>
              <a:spcBef>
                <a:spcPct val="0"/>
              </a:spcBef>
              <a:spcAft>
                <a:spcPts val="600"/>
              </a:spcAft>
            </a:pPr>
            <a:endParaRPr lang="en-US" sz="7200" b="0" cap="none" spc="-120">
              <a:ln w="0"/>
              <a:solidFill>
                <a:srgbClr val="FFFFFF"/>
              </a:solidFill>
              <a:effectLst>
                <a:reflection blurRad="6350" stA="53000" endA="300" endPos="35500" dir="5400000" sy="-90000" algn="bl" rotWithShape="0"/>
              </a:effectLst>
              <a:latin typeface="+mj-lt"/>
              <a:ea typeface="+mj-ea"/>
              <a:cs typeface="+mj-cs"/>
            </a:endParaRPr>
          </a:p>
        </p:txBody>
      </p:sp>
    </p:spTree>
    <p:extLst>
      <p:ext uri="{BB962C8B-B14F-4D97-AF65-F5344CB8AC3E}">
        <p14:creationId xmlns:p14="http://schemas.microsoft.com/office/powerpoint/2010/main" val="21130507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8" name="Rectangle 137">
            <a:extLst>
              <a:ext uri="{FF2B5EF4-FFF2-40B4-BE49-F238E27FC236}">
                <a16:creationId xmlns:a16="http://schemas.microsoft.com/office/drawing/2014/main" id="{FF93924A-10DF-4647-8C7A-115C017577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4E67EF7-67C5-F585-9E12-BBAFF02E5F66}"/>
              </a:ext>
            </a:extLst>
          </p:cNvPr>
          <p:cNvSpPr>
            <a:spLocks noGrp="1"/>
          </p:cNvSpPr>
          <p:nvPr>
            <p:ph type="title"/>
          </p:nvPr>
        </p:nvSpPr>
        <p:spPr>
          <a:xfrm>
            <a:off x="554893" y="119403"/>
            <a:ext cx="4802249" cy="1671570"/>
          </a:xfrm>
        </p:spPr>
        <p:txBody>
          <a:bodyPr vert="horz" lIns="91440" tIns="45720" rIns="91440" bIns="45720" rtlCol="0" anchor="ctr">
            <a:normAutofit/>
          </a:bodyPr>
          <a:lstStyle/>
          <a:p>
            <a:r>
              <a:rPr lang="en-US" sz="4000" kern="1200">
                <a:solidFill>
                  <a:schemeClr val="tx1"/>
                </a:solidFill>
                <a:latin typeface="+mj-lt"/>
                <a:ea typeface="+mj-ea"/>
                <a:cs typeface="+mj-cs"/>
              </a:rPr>
              <a:t>Branding</a:t>
            </a:r>
          </a:p>
        </p:txBody>
      </p:sp>
      <p:pic>
        <p:nvPicPr>
          <p:cNvPr id="119" name="Picture 119" descr="Diagram&#10;&#10;Description automatically generated">
            <a:extLst>
              <a:ext uri="{FF2B5EF4-FFF2-40B4-BE49-F238E27FC236}">
                <a16:creationId xmlns:a16="http://schemas.microsoft.com/office/drawing/2014/main" id="{D62B73BE-4172-A11B-E0E7-7AA8DC6DC9CB}"/>
              </a:ext>
            </a:extLst>
          </p:cNvPr>
          <p:cNvPicPr>
            <a:picLocks noChangeAspect="1"/>
          </p:cNvPicPr>
          <p:nvPr/>
        </p:nvPicPr>
        <p:blipFill rotWithShape="1">
          <a:blip r:embed="rId2"/>
          <a:srcRect t="13571" b="17509"/>
          <a:stretch/>
        </p:blipFill>
        <p:spPr>
          <a:xfrm>
            <a:off x="5995436" y="1"/>
            <a:ext cx="3016307" cy="2223338"/>
          </a:xfrm>
          <a:prstGeom prst="rect">
            <a:avLst/>
          </a:prstGeom>
        </p:spPr>
      </p:pic>
      <p:pic>
        <p:nvPicPr>
          <p:cNvPr id="117" name="Picture 117" descr="A picture containing clipart&#10;&#10;Description automatically generated">
            <a:extLst>
              <a:ext uri="{FF2B5EF4-FFF2-40B4-BE49-F238E27FC236}">
                <a16:creationId xmlns:a16="http://schemas.microsoft.com/office/drawing/2014/main" id="{A3005DE3-BE4A-DDE4-F720-DE7FFC7441D2}"/>
              </a:ext>
            </a:extLst>
          </p:cNvPr>
          <p:cNvPicPr>
            <a:picLocks noChangeAspect="1"/>
          </p:cNvPicPr>
          <p:nvPr/>
        </p:nvPicPr>
        <p:blipFill rotWithShape="1">
          <a:blip r:embed="rId3"/>
          <a:srcRect t="11879" r="2" b="11632"/>
          <a:stretch/>
        </p:blipFill>
        <p:spPr>
          <a:xfrm>
            <a:off x="6737899" y="2520985"/>
            <a:ext cx="1931923" cy="1423334"/>
          </a:xfrm>
          <a:prstGeom prst="rect">
            <a:avLst/>
          </a:prstGeom>
        </p:spPr>
      </p:pic>
      <p:pic>
        <p:nvPicPr>
          <p:cNvPr id="122" name="Picture 122" descr="Diagram&#10;&#10;Description automatically generated">
            <a:extLst>
              <a:ext uri="{FF2B5EF4-FFF2-40B4-BE49-F238E27FC236}">
                <a16:creationId xmlns:a16="http://schemas.microsoft.com/office/drawing/2014/main" id="{C9B2A2E0-AAC0-D1EA-177F-A2FF720B3336}"/>
              </a:ext>
            </a:extLst>
          </p:cNvPr>
          <p:cNvPicPr>
            <a:picLocks noChangeAspect="1"/>
          </p:cNvPicPr>
          <p:nvPr/>
        </p:nvPicPr>
        <p:blipFill rotWithShape="1">
          <a:blip r:embed="rId4"/>
          <a:srcRect t="1852" r="219" b="7870"/>
          <a:stretch/>
        </p:blipFill>
        <p:spPr>
          <a:xfrm>
            <a:off x="9188877" y="1843285"/>
            <a:ext cx="2996633" cy="1897876"/>
          </a:xfrm>
          <a:prstGeom prst="rect">
            <a:avLst/>
          </a:prstGeom>
        </p:spPr>
      </p:pic>
      <p:pic>
        <p:nvPicPr>
          <p:cNvPr id="121" name="Picture 121">
            <a:extLst>
              <a:ext uri="{FF2B5EF4-FFF2-40B4-BE49-F238E27FC236}">
                <a16:creationId xmlns:a16="http://schemas.microsoft.com/office/drawing/2014/main" id="{242DB722-6250-7774-46CA-164D6B2F9C32}"/>
              </a:ext>
            </a:extLst>
          </p:cNvPr>
          <p:cNvPicPr>
            <a:picLocks noChangeAspect="1"/>
          </p:cNvPicPr>
          <p:nvPr/>
        </p:nvPicPr>
        <p:blipFill rotWithShape="1">
          <a:blip r:embed="rId5"/>
          <a:srcRect t="3663" r="324" b="7762"/>
          <a:stretch/>
        </p:blipFill>
        <p:spPr>
          <a:xfrm>
            <a:off x="6298282" y="4360492"/>
            <a:ext cx="3006637" cy="1890268"/>
          </a:xfrm>
          <a:prstGeom prst="rect">
            <a:avLst/>
          </a:prstGeom>
        </p:spPr>
      </p:pic>
      <p:pic>
        <p:nvPicPr>
          <p:cNvPr id="123" name="Picture 123">
            <a:extLst>
              <a:ext uri="{FF2B5EF4-FFF2-40B4-BE49-F238E27FC236}">
                <a16:creationId xmlns:a16="http://schemas.microsoft.com/office/drawing/2014/main" id="{AA9E2106-7D21-843D-BEB3-A1E235485BFA}"/>
              </a:ext>
            </a:extLst>
          </p:cNvPr>
          <p:cNvPicPr>
            <a:picLocks noChangeAspect="1"/>
          </p:cNvPicPr>
          <p:nvPr/>
        </p:nvPicPr>
        <p:blipFill rotWithShape="1">
          <a:blip r:embed="rId6"/>
          <a:srcRect l="51365" t="18246" r="4095" b="2456"/>
          <a:stretch/>
        </p:blipFill>
        <p:spPr>
          <a:xfrm>
            <a:off x="3923262" y="2018680"/>
            <a:ext cx="2551208" cy="2202962"/>
          </a:xfrm>
          <a:prstGeom prst="rect">
            <a:avLst/>
          </a:prstGeom>
        </p:spPr>
      </p:pic>
      <p:graphicFrame>
        <p:nvGraphicFramePr>
          <p:cNvPr id="150" name="TextBox 1">
            <a:extLst>
              <a:ext uri="{FF2B5EF4-FFF2-40B4-BE49-F238E27FC236}">
                <a16:creationId xmlns:a16="http://schemas.microsoft.com/office/drawing/2014/main" id="{DA0E02A6-3843-13FF-3558-FE0ECA469087}"/>
              </a:ext>
            </a:extLst>
          </p:cNvPr>
          <p:cNvGraphicFramePr/>
          <p:nvPr>
            <p:extLst>
              <p:ext uri="{D42A27DB-BD31-4B8C-83A1-F6EECF244321}">
                <p14:modId xmlns:p14="http://schemas.microsoft.com/office/powerpoint/2010/main" val="770864012"/>
              </p:ext>
            </p:extLst>
          </p:nvPr>
        </p:nvGraphicFramePr>
        <p:xfrm>
          <a:off x="324475" y="1910913"/>
          <a:ext cx="3649480" cy="2455333"/>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102" name="TextBox 101">
            <a:extLst>
              <a:ext uri="{FF2B5EF4-FFF2-40B4-BE49-F238E27FC236}">
                <a16:creationId xmlns:a16="http://schemas.microsoft.com/office/drawing/2014/main" id="{23FB06D1-72E6-9174-2132-39FE61C8CC96}"/>
              </a:ext>
            </a:extLst>
          </p:cNvPr>
          <p:cNvSpPr txBox="1"/>
          <p:nvPr/>
        </p:nvSpPr>
        <p:spPr>
          <a:xfrm>
            <a:off x="162170" y="6561015"/>
            <a:ext cx="5986583"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solidFill>
                  <a:srgbClr val="262626"/>
                </a:solidFill>
                <a:cs typeface="Arial"/>
              </a:rPr>
              <a:t>Roomies, Homely, Nest, Home Away, </a:t>
            </a:r>
            <a:r>
              <a:rPr lang="en-US" sz="1200" i="1">
                <a:solidFill>
                  <a:srgbClr val="262626"/>
                </a:solidFill>
                <a:cs typeface="Arial"/>
              </a:rPr>
              <a:t>Flat and Flat-mates</a:t>
            </a:r>
            <a:r>
              <a:rPr lang="en-US" sz="1200">
                <a:solidFill>
                  <a:srgbClr val="262626"/>
                </a:solidFill>
                <a:cs typeface="Arial"/>
              </a:rPr>
              <a:t>, Dwelling, </a:t>
            </a:r>
            <a:r>
              <a:rPr lang="en-US" sz="1200" err="1">
                <a:solidFill>
                  <a:srgbClr val="262626"/>
                </a:solidFill>
                <a:cs typeface="Arial"/>
              </a:rPr>
              <a:t>Accomme</a:t>
            </a:r>
            <a:r>
              <a:rPr lang="en-US" sz="1200">
                <a:solidFill>
                  <a:srgbClr val="262626"/>
                </a:solidFill>
                <a:cs typeface="Arial"/>
              </a:rPr>
              <a:t>, Homestead</a:t>
            </a:r>
            <a:r>
              <a:rPr lang="en-US" sz="1200">
                <a:cs typeface="Arial"/>
              </a:rPr>
              <a:t>​</a:t>
            </a:r>
            <a:endParaRPr lang="en-US" sz="1200">
              <a:cs typeface="Calibri"/>
            </a:endParaRPr>
          </a:p>
        </p:txBody>
      </p:sp>
      <p:sp>
        <p:nvSpPr>
          <p:cNvPr id="120" name="TextBox 119">
            <a:extLst>
              <a:ext uri="{FF2B5EF4-FFF2-40B4-BE49-F238E27FC236}">
                <a16:creationId xmlns:a16="http://schemas.microsoft.com/office/drawing/2014/main" id="{39A6A9DC-2D67-22DF-D798-6AEA3E4644AC}"/>
              </a:ext>
            </a:extLst>
          </p:cNvPr>
          <p:cNvSpPr txBox="1"/>
          <p:nvPr/>
        </p:nvSpPr>
        <p:spPr>
          <a:xfrm>
            <a:off x="10257692" y="3700097"/>
            <a:ext cx="803518" cy="307777"/>
          </a:xfrm>
          <a:prstGeom prst="rect">
            <a:avLst/>
          </a:prstGeom>
          <a:solidFill>
            <a:schemeClr val="accent2">
              <a:lumMod val="20000"/>
              <a:lumOff val="80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400" i="1">
                <a:cs typeface="Calibri"/>
              </a:rPr>
              <a:t>Sincere!</a:t>
            </a:r>
          </a:p>
        </p:txBody>
      </p:sp>
      <p:sp>
        <p:nvSpPr>
          <p:cNvPr id="124" name="TextBox 123">
            <a:extLst>
              <a:ext uri="{FF2B5EF4-FFF2-40B4-BE49-F238E27FC236}">
                <a16:creationId xmlns:a16="http://schemas.microsoft.com/office/drawing/2014/main" id="{FCFAEE0C-4271-0EC9-7406-DDA914364C77}"/>
              </a:ext>
            </a:extLst>
          </p:cNvPr>
          <p:cNvSpPr txBox="1"/>
          <p:nvPr/>
        </p:nvSpPr>
        <p:spPr>
          <a:xfrm>
            <a:off x="7180384" y="1883020"/>
            <a:ext cx="803518" cy="307777"/>
          </a:xfrm>
          <a:prstGeom prst="rect">
            <a:avLst/>
          </a:prstGeom>
          <a:solidFill>
            <a:schemeClr val="accent2">
              <a:lumMod val="20000"/>
              <a:lumOff val="80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400" i="1">
                <a:cs typeface="Calibri"/>
              </a:rPr>
              <a:t>Helpful!</a:t>
            </a:r>
          </a:p>
        </p:txBody>
      </p:sp>
      <p:sp>
        <p:nvSpPr>
          <p:cNvPr id="125" name="TextBox 124">
            <a:extLst>
              <a:ext uri="{FF2B5EF4-FFF2-40B4-BE49-F238E27FC236}">
                <a16:creationId xmlns:a16="http://schemas.microsoft.com/office/drawing/2014/main" id="{7DCEFCC0-BDAA-980F-0963-F793548F48EE}"/>
              </a:ext>
            </a:extLst>
          </p:cNvPr>
          <p:cNvSpPr txBox="1"/>
          <p:nvPr/>
        </p:nvSpPr>
        <p:spPr>
          <a:xfrm>
            <a:off x="4757615" y="4217866"/>
            <a:ext cx="510442" cy="317546"/>
          </a:xfrm>
          <a:prstGeom prst="rect">
            <a:avLst/>
          </a:prstGeom>
          <a:solidFill>
            <a:schemeClr val="accent2">
              <a:lumMod val="20000"/>
              <a:lumOff val="80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400" i="1">
                <a:cs typeface="Calibri"/>
              </a:rPr>
              <a:t>Fun!</a:t>
            </a:r>
          </a:p>
        </p:txBody>
      </p:sp>
      <p:sp>
        <p:nvSpPr>
          <p:cNvPr id="126" name="TextBox 125">
            <a:extLst>
              <a:ext uri="{FF2B5EF4-FFF2-40B4-BE49-F238E27FC236}">
                <a16:creationId xmlns:a16="http://schemas.microsoft.com/office/drawing/2014/main" id="{170B5322-F74A-9B20-7C52-313CBC12EA6A}"/>
              </a:ext>
            </a:extLst>
          </p:cNvPr>
          <p:cNvSpPr txBox="1"/>
          <p:nvPr/>
        </p:nvSpPr>
        <p:spPr>
          <a:xfrm>
            <a:off x="7278076" y="6240097"/>
            <a:ext cx="1213825" cy="307777"/>
          </a:xfrm>
          <a:prstGeom prst="rect">
            <a:avLst/>
          </a:prstGeom>
          <a:solidFill>
            <a:schemeClr val="accent2">
              <a:lumMod val="20000"/>
              <a:lumOff val="80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400" i="1">
                <a:cs typeface="Calibri"/>
              </a:rPr>
              <a:t>Trustworthy!</a:t>
            </a:r>
          </a:p>
        </p:txBody>
      </p:sp>
    </p:spTree>
    <p:extLst>
      <p:ext uri="{BB962C8B-B14F-4D97-AF65-F5344CB8AC3E}">
        <p14:creationId xmlns:p14="http://schemas.microsoft.com/office/powerpoint/2010/main" val="6978079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3" name="Rectangle 95">
            <a:extLst>
              <a:ext uri="{FF2B5EF4-FFF2-40B4-BE49-F238E27FC236}">
                <a16:creationId xmlns:a16="http://schemas.microsoft.com/office/drawing/2014/main" id="{9427AF5F-9A0E-42B7-A252-FD64C9885F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57CE96D-64F9-2A07-EB10-3F3C6DBD8FAC}"/>
              </a:ext>
            </a:extLst>
          </p:cNvPr>
          <p:cNvSpPr>
            <a:spLocks noGrp="1"/>
          </p:cNvSpPr>
          <p:nvPr>
            <p:ph type="title"/>
          </p:nvPr>
        </p:nvSpPr>
        <p:spPr>
          <a:xfrm>
            <a:off x="66431" y="-45183"/>
            <a:ext cx="10515600" cy="1306443"/>
          </a:xfrm>
        </p:spPr>
        <p:txBody>
          <a:bodyPr vert="horz" lIns="91440" tIns="45720" rIns="91440" bIns="45720" rtlCol="0">
            <a:normAutofit/>
          </a:bodyPr>
          <a:lstStyle/>
          <a:p>
            <a:r>
              <a:rPr lang="en-US" sz="4000" dirty="0"/>
              <a:t>Marketing</a:t>
            </a:r>
            <a:endParaRPr lang="en-US"/>
          </a:p>
        </p:txBody>
      </p:sp>
      <p:graphicFrame>
        <p:nvGraphicFramePr>
          <p:cNvPr id="9" name="Diagram 9">
            <a:extLst>
              <a:ext uri="{FF2B5EF4-FFF2-40B4-BE49-F238E27FC236}">
                <a16:creationId xmlns:a16="http://schemas.microsoft.com/office/drawing/2014/main" id="{6E0E3BDF-6AC2-780C-17AE-99F44FCACA8A}"/>
              </a:ext>
            </a:extLst>
          </p:cNvPr>
          <p:cNvGraphicFramePr>
            <a:graphicFrameLocks noGrp="1"/>
          </p:cNvGraphicFramePr>
          <p:nvPr>
            <p:ph idx="1"/>
            <p:extLst>
              <p:ext uri="{D42A27DB-BD31-4B8C-83A1-F6EECF244321}">
                <p14:modId xmlns:p14="http://schemas.microsoft.com/office/powerpoint/2010/main" val="4225677239"/>
              </p:ext>
            </p:extLst>
          </p:nvPr>
        </p:nvGraphicFramePr>
        <p:xfrm>
          <a:off x="4594311" y="1132010"/>
          <a:ext cx="4152774" cy="430346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01" name="Picture 31" descr="Text&#10;&#10;Description automatically generated">
            <a:extLst>
              <a:ext uri="{FF2B5EF4-FFF2-40B4-BE49-F238E27FC236}">
                <a16:creationId xmlns:a16="http://schemas.microsoft.com/office/drawing/2014/main" id="{7C397D62-B777-DF38-C9B1-AEB4890A77DE}"/>
              </a:ext>
            </a:extLst>
          </p:cNvPr>
          <p:cNvPicPr>
            <a:picLocks noChangeAspect="1"/>
          </p:cNvPicPr>
          <p:nvPr/>
        </p:nvPicPr>
        <p:blipFill>
          <a:blip r:embed="rId7"/>
          <a:stretch>
            <a:fillRect/>
          </a:stretch>
        </p:blipFill>
        <p:spPr>
          <a:xfrm>
            <a:off x="9155746" y="3661559"/>
            <a:ext cx="2743200" cy="1759275"/>
          </a:xfrm>
          <a:prstGeom prst="rect">
            <a:avLst/>
          </a:prstGeom>
        </p:spPr>
      </p:pic>
      <p:pic>
        <p:nvPicPr>
          <p:cNvPr id="116" name="Picture 28" descr="Icon&#10;&#10;Description automatically generated">
            <a:extLst>
              <a:ext uri="{FF2B5EF4-FFF2-40B4-BE49-F238E27FC236}">
                <a16:creationId xmlns:a16="http://schemas.microsoft.com/office/drawing/2014/main" id="{257A9307-35DA-EEFA-E6C5-DCE29E80B9AE}"/>
              </a:ext>
            </a:extLst>
          </p:cNvPr>
          <p:cNvPicPr>
            <a:picLocks noChangeAspect="1"/>
          </p:cNvPicPr>
          <p:nvPr/>
        </p:nvPicPr>
        <p:blipFill>
          <a:blip r:embed="rId8"/>
          <a:stretch>
            <a:fillRect/>
          </a:stretch>
        </p:blipFill>
        <p:spPr>
          <a:xfrm>
            <a:off x="9360058" y="5478109"/>
            <a:ext cx="2411362" cy="1251851"/>
          </a:xfrm>
          <a:prstGeom prst="rect">
            <a:avLst/>
          </a:prstGeom>
        </p:spPr>
      </p:pic>
      <p:grpSp>
        <p:nvGrpSpPr>
          <p:cNvPr id="138" name="Group 137">
            <a:extLst>
              <a:ext uri="{FF2B5EF4-FFF2-40B4-BE49-F238E27FC236}">
                <a16:creationId xmlns:a16="http://schemas.microsoft.com/office/drawing/2014/main" id="{7C0E0E66-F298-64EB-D8C9-748820F296AE}"/>
              </a:ext>
            </a:extLst>
          </p:cNvPr>
          <p:cNvGrpSpPr/>
          <p:nvPr/>
        </p:nvGrpSpPr>
        <p:grpSpPr>
          <a:xfrm>
            <a:off x="4596276" y="5580313"/>
            <a:ext cx="4176854" cy="1324114"/>
            <a:chOff x="-673561" y="2092762"/>
            <a:chExt cx="4176854" cy="1324114"/>
          </a:xfrm>
        </p:grpSpPr>
        <p:pic>
          <p:nvPicPr>
            <p:cNvPr id="131" name="Picture 20" descr="A picture containing ax, vector graphics, tool&#10;&#10;Description automatically generated">
              <a:extLst>
                <a:ext uri="{FF2B5EF4-FFF2-40B4-BE49-F238E27FC236}">
                  <a16:creationId xmlns:a16="http://schemas.microsoft.com/office/drawing/2014/main" id="{012C6CA4-7E6B-CF2B-E704-748B48EB3595}"/>
                </a:ext>
              </a:extLst>
            </p:cNvPr>
            <p:cNvPicPr>
              <a:picLocks noChangeAspect="1"/>
            </p:cNvPicPr>
            <p:nvPr/>
          </p:nvPicPr>
          <p:blipFill>
            <a:blip r:embed="rId9"/>
            <a:stretch>
              <a:fillRect/>
            </a:stretch>
          </p:blipFill>
          <p:spPr>
            <a:xfrm>
              <a:off x="2789541" y="2150880"/>
              <a:ext cx="539071" cy="417054"/>
            </a:xfrm>
            <a:prstGeom prst="rect">
              <a:avLst/>
            </a:prstGeom>
          </p:spPr>
        </p:pic>
        <p:pic>
          <p:nvPicPr>
            <p:cNvPr id="132" name="Picture 21" descr="Logo, icon&#10;&#10;Description automatically generated">
              <a:extLst>
                <a:ext uri="{FF2B5EF4-FFF2-40B4-BE49-F238E27FC236}">
                  <a16:creationId xmlns:a16="http://schemas.microsoft.com/office/drawing/2014/main" id="{8A7267A4-D49A-3FFD-740C-2C65000AD42B}"/>
                </a:ext>
              </a:extLst>
            </p:cNvPr>
            <p:cNvPicPr>
              <a:picLocks noChangeAspect="1"/>
            </p:cNvPicPr>
            <p:nvPr/>
          </p:nvPicPr>
          <p:blipFill>
            <a:blip r:embed="rId10"/>
            <a:stretch>
              <a:fillRect/>
            </a:stretch>
          </p:blipFill>
          <p:spPr>
            <a:xfrm>
              <a:off x="-457559" y="2097576"/>
              <a:ext cx="469861" cy="470824"/>
            </a:xfrm>
            <a:prstGeom prst="rect">
              <a:avLst/>
            </a:prstGeom>
          </p:spPr>
        </p:pic>
        <p:pic>
          <p:nvPicPr>
            <p:cNvPr id="133" name="Picture 22" descr="Icon&#10;&#10;Description automatically generated">
              <a:extLst>
                <a:ext uri="{FF2B5EF4-FFF2-40B4-BE49-F238E27FC236}">
                  <a16:creationId xmlns:a16="http://schemas.microsoft.com/office/drawing/2014/main" id="{6F51E421-FB13-3289-F048-45D2F4534185}"/>
                </a:ext>
              </a:extLst>
            </p:cNvPr>
            <p:cNvPicPr>
              <a:picLocks noChangeAspect="1"/>
            </p:cNvPicPr>
            <p:nvPr/>
          </p:nvPicPr>
          <p:blipFill>
            <a:blip r:embed="rId11"/>
            <a:stretch>
              <a:fillRect/>
            </a:stretch>
          </p:blipFill>
          <p:spPr>
            <a:xfrm>
              <a:off x="1403411" y="2092762"/>
              <a:ext cx="494214" cy="495177"/>
            </a:xfrm>
            <a:prstGeom prst="rect">
              <a:avLst/>
            </a:prstGeom>
          </p:spPr>
        </p:pic>
        <p:pic>
          <p:nvPicPr>
            <p:cNvPr id="134" name="Picture 23" descr="Logo&#10;&#10;Description automatically generated">
              <a:extLst>
                <a:ext uri="{FF2B5EF4-FFF2-40B4-BE49-F238E27FC236}">
                  <a16:creationId xmlns:a16="http://schemas.microsoft.com/office/drawing/2014/main" id="{06990593-479F-739A-2F5D-1F09607833D0}"/>
                </a:ext>
              </a:extLst>
            </p:cNvPr>
            <p:cNvPicPr>
              <a:picLocks noChangeAspect="1"/>
            </p:cNvPicPr>
            <p:nvPr/>
          </p:nvPicPr>
          <p:blipFill>
            <a:blip r:embed="rId12"/>
            <a:stretch>
              <a:fillRect/>
            </a:stretch>
          </p:blipFill>
          <p:spPr>
            <a:xfrm>
              <a:off x="149924" y="2098540"/>
              <a:ext cx="467933" cy="478666"/>
            </a:xfrm>
            <a:prstGeom prst="rect">
              <a:avLst/>
            </a:prstGeom>
          </p:spPr>
        </p:pic>
        <p:pic>
          <p:nvPicPr>
            <p:cNvPr id="135" name="Picture 24" descr="Logo, icon&#10;&#10;Description automatically generated">
              <a:extLst>
                <a:ext uri="{FF2B5EF4-FFF2-40B4-BE49-F238E27FC236}">
                  <a16:creationId xmlns:a16="http://schemas.microsoft.com/office/drawing/2014/main" id="{F225D629-713A-104A-547D-F8993221C22C}"/>
                </a:ext>
              </a:extLst>
            </p:cNvPr>
            <p:cNvPicPr>
              <a:picLocks noChangeAspect="1"/>
            </p:cNvPicPr>
            <p:nvPr/>
          </p:nvPicPr>
          <p:blipFill>
            <a:blip r:embed="rId13"/>
            <a:stretch>
              <a:fillRect/>
            </a:stretch>
          </p:blipFill>
          <p:spPr>
            <a:xfrm>
              <a:off x="2090975" y="2094688"/>
              <a:ext cx="500131" cy="532328"/>
            </a:xfrm>
            <a:prstGeom prst="rect">
              <a:avLst/>
            </a:prstGeom>
          </p:spPr>
        </p:pic>
        <p:pic>
          <p:nvPicPr>
            <p:cNvPr id="136" name="Picture 25" descr="Icon&#10;&#10;Description automatically generated">
              <a:extLst>
                <a:ext uri="{FF2B5EF4-FFF2-40B4-BE49-F238E27FC236}">
                  <a16:creationId xmlns:a16="http://schemas.microsoft.com/office/drawing/2014/main" id="{F449067C-37C5-6667-FB1F-2F58DA633C8B}"/>
                </a:ext>
              </a:extLst>
            </p:cNvPr>
            <p:cNvPicPr>
              <a:picLocks noChangeAspect="1"/>
            </p:cNvPicPr>
            <p:nvPr/>
          </p:nvPicPr>
          <p:blipFill>
            <a:blip r:embed="rId14"/>
            <a:stretch>
              <a:fillRect/>
            </a:stretch>
          </p:blipFill>
          <p:spPr>
            <a:xfrm>
              <a:off x="759274" y="2102061"/>
              <a:ext cx="507811" cy="509738"/>
            </a:xfrm>
            <a:prstGeom prst="rect">
              <a:avLst/>
            </a:prstGeom>
          </p:spPr>
        </p:pic>
        <p:sp>
          <p:nvSpPr>
            <p:cNvPr id="137" name="TextBox 136">
              <a:extLst>
                <a:ext uri="{FF2B5EF4-FFF2-40B4-BE49-F238E27FC236}">
                  <a16:creationId xmlns:a16="http://schemas.microsoft.com/office/drawing/2014/main" id="{BB9F697C-79AC-3C56-0D85-81AECE457F43}"/>
                </a:ext>
              </a:extLst>
            </p:cNvPr>
            <p:cNvSpPr txBox="1"/>
            <p:nvPr/>
          </p:nvSpPr>
          <p:spPr>
            <a:xfrm>
              <a:off x="-673561" y="2750425"/>
              <a:ext cx="4176854" cy="666451"/>
            </a:xfrm>
            <a:prstGeom prst="rect">
              <a:avLst/>
            </a:prstGeom>
          </p:spPr>
          <p:txBody>
            <a:bodyPr rot="0" spcFirstLastPara="0" vert="horz" lIns="91440" tIns="45720" rIns="91440" bIns="45720" numCol="1" spcCol="0" rtlCol="0" fromWordArt="0" anchor="t" anchorCtr="0" forceAA="0" compatLnSpc="1">
              <a:prstTxWarp prst="textNoShape">
                <a:avLst/>
              </a:prstTxWarp>
              <a:norm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defTabSz="914400">
                <a:lnSpc>
                  <a:spcPct val="85000"/>
                </a:lnSpc>
                <a:spcAft>
                  <a:spcPts val="600"/>
                </a:spcAft>
                <a:buFont typeface="Arial" pitchFamily="34" charset="0"/>
                <a:buChar char=" "/>
              </a:pPr>
              <a:r>
                <a:rPr lang="en-US" b="1" i="1">
                  <a:solidFill>
                    <a:schemeClr val="tx1">
                      <a:lumMod val="85000"/>
                      <a:lumOff val="15000"/>
                    </a:schemeClr>
                  </a:solidFill>
                </a:rPr>
                <a:t>Official Channels and </a:t>
              </a:r>
              <a:endParaRPr lang="en-US" b="1">
                <a:solidFill>
                  <a:schemeClr val="tx1">
                    <a:lumMod val="85000"/>
                    <a:lumOff val="15000"/>
                  </a:schemeClr>
                </a:solidFill>
                <a:cs typeface="Calibri Light"/>
              </a:endParaRPr>
            </a:p>
            <a:p>
              <a:pPr marL="285750" indent="-285750" defTabSz="914400">
                <a:lnSpc>
                  <a:spcPct val="85000"/>
                </a:lnSpc>
                <a:spcAft>
                  <a:spcPts val="600"/>
                </a:spcAft>
                <a:buFont typeface="Arial" pitchFamily="34" charset="0"/>
                <a:buChar char=" "/>
              </a:pPr>
              <a:r>
                <a:rPr lang="en-US" b="1" i="1">
                  <a:solidFill>
                    <a:schemeClr val="tx1">
                      <a:lumMod val="85000"/>
                      <a:lumOff val="15000"/>
                    </a:schemeClr>
                  </a:solidFill>
                </a:rPr>
                <a:t>Influencers Partnership Program</a:t>
              </a:r>
              <a:endParaRPr lang="en-US" b="1">
                <a:solidFill>
                  <a:schemeClr val="tx1">
                    <a:lumMod val="85000"/>
                    <a:lumOff val="15000"/>
                  </a:schemeClr>
                </a:solidFill>
                <a:cs typeface="Calibri Light"/>
              </a:endParaRPr>
            </a:p>
          </p:txBody>
        </p:sp>
      </p:grpSp>
      <p:pic>
        <p:nvPicPr>
          <p:cNvPr id="140" name="Picture 29" descr="A picture containing text, stationary&#10;&#10;Description automatically generated">
            <a:extLst>
              <a:ext uri="{FF2B5EF4-FFF2-40B4-BE49-F238E27FC236}">
                <a16:creationId xmlns:a16="http://schemas.microsoft.com/office/drawing/2014/main" id="{0D4F5D9F-6535-91FA-DDF7-4287F977C050}"/>
              </a:ext>
            </a:extLst>
          </p:cNvPr>
          <p:cNvPicPr>
            <a:picLocks noChangeAspect="1"/>
          </p:cNvPicPr>
          <p:nvPr/>
        </p:nvPicPr>
        <p:blipFill>
          <a:blip r:embed="rId15"/>
          <a:stretch>
            <a:fillRect/>
          </a:stretch>
        </p:blipFill>
        <p:spPr>
          <a:xfrm>
            <a:off x="369124" y="5025005"/>
            <a:ext cx="2479569" cy="1281323"/>
          </a:xfrm>
          <a:prstGeom prst="rect">
            <a:avLst/>
          </a:prstGeom>
        </p:spPr>
      </p:pic>
      <p:pic>
        <p:nvPicPr>
          <p:cNvPr id="43" name="Picture 43" descr="Map&#10;&#10;Description automatically generated">
            <a:extLst>
              <a:ext uri="{FF2B5EF4-FFF2-40B4-BE49-F238E27FC236}">
                <a16:creationId xmlns:a16="http://schemas.microsoft.com/office/drawing/2014/main" id="{E5E45FB0-6B15-AECD-35DA-59CEC4C75A37}"/>
              </a:ext>
            </a:extLst>
          </p:cNvPr>
          <p:cNvPicPr>
            <a:picLocks noChangeAspect="1"/>
          </p:cNvPicPr>
          <p:nvPr/>
        </p:nvPicPr>
        <p:blipFill>
          <a:blip r:embed="rId16"/>
          <a:stretch>
            <a:fillRect/>
          </a:stretch>
        </p:blipFill>
        <p:spPr>
          <a:xfrm>
            <a:off x="9560169" y="1178619"/>
            <a:ext cx="2039816" cy="2341763"/>
          </a:xfrm>
          <a:prstGeom prst="rect">
            <a:avLst/>
          </a:prstGeom>
        </p:spPr>
      </p:pic>
      <p:pic>
        <p:nvPicPr>
          <p:cNvPr id="125" name="Picture 125" descr="Chart, map&#10;&#10;Description automatically generated">
            <a:extLst>
              <a:ext uri="{FF2B5EF4-FFF2-40B4-BE49-F238E27FC236}">
                <a16:creationId xmlns:a16="http://schemas.microsoft.com/office/drawing/2014/main" id="{C765A1E2-434C-11B4-145C-06E28097E118}"/>
              </a:ext>
            </a:extLst>
          </p:cNvPr>
          <p:cNvPicPr>
            <a:picLocks noChangeAspect="1"/>
          </p:cNvPicPr>
          <p:nvPr/>
        </p:nvPicPr>
        <p:blipFill>
          <a:blip r:embed="rId17"/>
          <a:stretch>
            <a:fillRect/>
          </a:stretch>
        </p:blipFill>
        <p:spPr>
          <a:xfrm>
            <a:off x="416169" y="1580175"/>
            <a:ext cx="3681047" cy="1812192"/>
          </a:xfrm>
          <a:prstGeom prst="rect">
            <a:avLst/>
          </a:prstGeom>
        </p:spPr>
      </p:pic>
      <p:pic>
        <p:nvPicPr>
          <p:cNvPr id="161" name="Picture 161">
            <a:extLst>
              <a:ext uri="{FF2B5EF4-FFF2-40B4-BE49-F238E27FC236}">
                <a16:creationId xmlns:a16="http://schemas.microsoft.com/office/drawing/2014/main" id="{692D5116-2384-7713-19C8-3C4B13AA2720}"/>
              </a:ext>
            </a:extLst>
          </p:cNvPr>
          <p:cNvPicPr>
            <a:picLocks noChangeAspect="1"/>
          </p:cNvPicPr>
          <p:nvPr/>
        </p:nvPicPr>
        <p:blipFill>
          <a:blip r:embed="rId18"/>
          <a:stretch>
            <a:fillRect/>
          </a:stretch>
        </p:blipFill>
        <p:spPr>
          <a:xfrm>
            <a:off x="367323" y="3664684"/>
            <a:ext cx="3729892" cy="1169865"/>
          </a:xfrm>
          <a:prstGeom prst="rect">
            <a:avLst/>
          </a:prstGeom>
        </p:spPr>
      </p:pic>
    </p:spTree>
    <p:extLst>
      <p:ext uri="{BB962C8B-B14F-4D97-AF65-F5344CB8AC3E}">
        <p14:creationId xmlns:p14="http://schemas.microsoft.com/office/powerpoint/2010/main" val="4146583027"/>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Metropolitan</Template>
  <TotalTime>5</TotalTime>
  <Words>506</Words>
  <Application>Microsoft Macintosh PowerPoint</Application>
  <PresentationFormat>Widescreen</PresentationFormat>
  <Paragraphs>74</Paragraphs>
  <Slides>13</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Arial</vt:lpstr>
      <vt:lpstr>Calibri</vt:lpstr>
      <vt:lpstr>Calibri Light</vt:lpstr>
      <vt:lpstr>Cambria Math</vt:lpstr>
      <vt:lpstr>Office Theme</vt:lpstr>
      <vt:lpstr>Presented by: Tech Pirates</vt:lpstr>
      <vt:lpstr>AGENDA</vt:lpstr>
      <vt:lpstr>Idea</vt:lpstr>
      <vt:lpstr>FLAT AND FLAT MATES</vt:lpstr>
      <vt:lpstr>Value Proposition</vt:lpstr>
      <vt:lpstr>Roadmap</vt:lpstr>
      <vt:lpstr>FLAT AND FLAT MATES</vt:lpstr>
      <vt:lpstr>Branding</vt:lpstr>
      <vt:lpstr>Marketing</vt:lpstr>
      <vt:lpstr>Pricing Strategy</vt:lpstr>
      <vt:lpstr>PowerPoint Presentation</vt:lpstr>
      <vt:lpstr>LTV and CAC</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Arjun Mani</dc:creator>
  <cp:lastModifiedBy>Priya Sanjayrao Kadam</cp:lastModifiedBy>
  <cp:revision>7</cp:revision>
  <dcterms:created xsi:type="dcterms:W3CDTF">2022-12-03T18:16:40Z</dcterms:created>
  <dcterms:modified xsi:type="dcterms:W3CDTF">2022-12-12T16:44:01Z</dcterms:modified>
</cp:coreProperties>
</file>